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724" r:id="rId5"/>
    <p:sldMasterId id="2147483744" r:id="rId6"/>
    <p:sldMasterId id="2147483764" r:id="rId7"/>
    <p:sldMasterId id="2147483789" r:id="rId8"/>
    <p:sldMasterId id="2147483802" r:id="rId9"/>
    <p:sldMasterId id="2147483814" r:id="rId10"/>
  </p:sldMasterIdLst>
  <p:notesMasterIdLst>
    <p:notesMasterId r:id="rId80"/>
  </p:notesMasterIdLst>
  <p:sldIdLst>
    <p:sldId id="268" r:id="rId11"/>
    <p:sldId id="297" r:id="rId12"/>
    <p:sldId id="257" r:id="rId13"/>
    <p:sldId id="269" r:id="rId14"/>
    <p:sldId id="293" r:id="rId15"/>
    <p:sldId id="346" r:id="rId16"/>
    <p:sldId id="347" r:id="rId17"/>
    <p:sldId id="348" r:id="rId18"/>
    <p:sldId id="296" r:id="rId19"/>
    <p:sldId id="258" r:id="rId20"/>
    <p:sldId id="320" r:id="rId21"/>
    <p:sldId id="321" r:id="rId22"/>
    <p:sldId id="322" r:id="rId23"/>
    <p:sldId id="323" r:id="rId24"/>
    <p:sldId id="324" r:id="rId25"/>
    <p:sldId id="325" r:id="rId26"/>
    <p:sldId id="326" r:id="rId27"/>
    <p:sldId id="341" r:id="rId28"/>
    <p:sldId id="327"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90" r:id="rId45"/>
    <p:sldId id="288" r:id="rId46"/>
    <p:sldId id="289" r:id="rId47"/>
    <p:sldId id="342" r:id="rId48"/>
    <p:sldId id="329" r:id="rId49"/>
    <p:sldId id="330" r:id="rId50"/>
    <p:sldId id="331" r:id="rId51"/>
    <p:sldId id="332" r:id="rId52"/>
    <p:sldId id="333" r:id="rId53"/>
    <p:sldId id="334" r:id="rId54"/>
    <p:sldId id="335" r:id="rId55"/>
    <p:sldId id="336" r:id="rId56"/>
    <p:sldId id="337" r:id="rId57"/>
    <p:sldId id="338" r:id="rId58"/>
    <p:sldId id="339" r:id="rId59"/>
    <p:sldId id="260" r:id="rId60"/>
    <p:sldId id="270" r:id="rId61"/>
    <p:sldId id="266" r:id="rId62"/>
    <p:sldId id="344" r:id="rId63"/>
    <p:sldId id="261" r:id="rId64"/>
    <p:sldId id="307" r:id="rId65"/>
    <p:sldId id="308" r:id="rId66"/>
    <p:sldId id="309" r:id="rId67"/>
    <p:sldId id="310" r:id="rId68"/>
    <p:sldId id="311" r:id="rId69"/>
    <p:sldId id="312" r:id="rId70"/>
    <p:sldId id="313" r:id="rId71"/>
    <p:sldId id="262" r:id="rId72"/>
    <p:sldId id="314" r:id="rId73"/>
    <p:sldId id="315" r:id="rId74"/>
    <p:sldId id="316" r:id="rId75"/>
    <p:sldId id="317" r:id="rId76"/>
    <p:sldId id="263" r:id="rId77"/>
    <p:sldId id="264" r:id="rId78"/>
    <p:sldId id="345" r:id="rId79"/>
  </p:sldIdLst>
  <p:sldSz cx="9144000" cy="6858000" type="screen4x3"/>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5391" autoAdjust="0"/>
  </p:normalViewPr>
  <p:slideViewPr>
    <p:cSldViewPr>
      <p:cViewPr varScale="1">
        <p:scale>
          <a:sx n="59" d="100"/>
          <a:sy n="59" d="100"/>
        </p:scale>
        <p:origin x="1500" y="44"/>
      </p:cViewPr>
      <p:guideLst>
        <p:guide orient="horz" pos="2160"/>
        <p:guide pos="2880"/>
      </p:guideLst>
    </p:cSldViewPr>
  </p:slideViewPr>
  <p:notesTextViewPr>
    <p:cViewPr>
      <p:scale>
        <a:sx n="20" d="100"/>
        <a:sy n="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E58CAA-4ED1-4BAA-ADB4-E089DC359673}" type="datetimeFigureOut">
              <a:rPr lang="en-US" smtClean="0"/>
              <a:t>3/29/2019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9B2062-881D-4194-AF88-D0B063287232}" type="slidenum">
              <a:rPr lang="en-US" smtClean="0"/>
              <a:t>‹#›</a:t>
            </a:fld>
            <a:endParaRPr lang="en-US" dirty="0"/>
          </a:p>
        </p:txBody>
      </p:sp>
    </p:spTree>
    <p:extLst>
      <p:ext uri="{BB962C8B-B14F-4D97-AF65-F5344CB8AC3E}">
        <p14:creationId xmlns:p14="http://schemas.microsoft.com/office/powerpoint/2010/main" val="63961599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790" eaLnBrk="0" hangingPunct="0">
              <a:spcBef>
                <a:spcPct val="30000"/>
              </a:spcBef>
              <a:defRPr sz="1200">
                <a:solidFill>
                  <a:schemeClr val="tx1"/>
                </a:solidFill>
                <a:latin typeface="Times New Roman" pitchFamily="18" charset="0"/>
              </a:defRPr>
            </a:lvl1pPr>
            <a:lvl2pPr marL="741167" indent="-285064" defTabSz="913790" eaLnBrk="0" hangingPunct="0">
              <a:spcBef>
                <a:spcPct val="30000"/>
              </a:spcBef>
              <a:defRPr sz="1200">
                <a:solidFill>
                  <a:schemeClr val="tx1"/>
                </a:solidFill>
                <a:latin typeface="Times New Roman" pitchFamily="18" charset="0"/>
              </a:defRPr>
            </a:lvl2pPr>
            <a:lvl3pPr marL="1140257" indent="-228051" defTabSz="913790" eaLnBrk="0" hangingPunct="0">
              <a:spcBef>
                <a:spcPct val="30000"/>
              </a:spcBef>
              <a:defRPr sz="1200">
                <a:solidFill>
                  <a:schemeClr val="tx1"/>
                </a:solidFill>
                <a:latin typeface="Times New Roman" pitchFamily="18" charset="0"/>
              </a:defRPr>
            </a:lvl3pPr>
            <a:lvl4pPr marL="1596360" indent="-228051" defTabSz="913790" eaLnBrk="0" hangingPunct="0">
              <a:spcBef>
                <a:spcPct val="30000"/>
              </a:spcBef>
              <a:defRPr sz="1200">
                <a:solidFill>
                  <a:schemeClr val="tx1"/>
                </a:solidFill>
                <a:latin typeface="Times New Roman" pitchFamily="18" charset="0"/>
              </a:defRPr>
            </a:lvl4pPr>
            <a:lvl5pPr marL="2052462" indent="-228051" defTabSz="913790" eaLnBrk="0" hangingPunct="0">
              <a:spcBef>
                <a:spcPct val="30000"/>
              </a:spcBef>
              <a:defRPr sz="1200">
                <a:solidFill>
                  <a:schemeClr val="tx1"/>
                </a:solidFill>
                <a:latin typeface="Times New Roman" pitchFamily="18" charset="0"/>
              </a:defRPr>
            </a:lvl5pPr>
            <a:lvl6pPr marL="2508565" indent="-228051" defTabSz="913790" eaLnBrk="0" fontAlgn="base" hangingPunct="0">
              <a:spcBef>
                <a:spcPct val="30000"/>
              </a:spcBef>
              <a:spcAft>
                <a:spcPct val="0"/>
              </a:spcAft>
              <a:defRPr sz="1200">
                <a:solidFill>
                  <a:schemeClr val="tx1"/>
                </a:solidFill>
                <a:latin typeface="Times New Roman" pitchFamily="18" charset="0"/>
              </a:defRPr>
            </a:lvl6pPr>
            <a:lvl7pPr marL="2964668" indent="-228051" defTabSz="913790" eaLnBrk="0" fontAlgn="base" hangingPunct="0">
              <a:spcBef>
                <a:spcPct val="30000"/>
              </a:spcBef>
              <a:spcAft>
                <a:spcPct val="0"/>
              </a:spcAft>
              <a:defRPr sz="1200">
                <a:solidFill>
                  <a:schemeClr val="tx1"/>
                </a:solidFill>
                <a:latin typeface="Times New Roman" pitchFamily="18" charset="0"/>
              </a:defRPr>
            </a:lvl7pPr>
            <a:lvl8pPr marL="3420770" indent="-228051" defTabSz="913790" eaLnBrk="0" fontAlgn="base" hangingPunct="0">
              <a:spcBef>
                <a:spcPct val="30000"/>
              </a:spcBef>
              <a:spcAft>
                <a:spcPct val="0"/>
              </a:spcAft>
              <a:defRPr sz="1200">
                <a:solidFill>
                  <a:schemeClr val="tx1"/>
                </a:solidFill>
                <a:latin typeface="Times New Roman" pitchFamily="18" charset="0"/>
              </a:defRPr>
            </a:lvl8pPr>
            <a:lvl9pPr marL="3876873" indent="-228051" defTabSz="91379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D01234F8-F0B4-42E2-96CA-65D6639DCEC2}" type="slidenum">
              <a:rPr lang="zh-CN" altLang="en-US">
                <a:solidFill>
                  <a:prstClr val="black"/>
                </a:solidFill>
              </a:rPr>
              <a:pPr eaLnBrk="1" hangingPunct="1">
                <a:spcBef>
                  <a:spcPct val="0"/>
                </a:spcBef>
              </a:pPr>
              <a:t>9</a:t>
            </a:fld>
            <a:endParaRPr lang="en-US" altLang="zh-CN" dirty="0">
              <a:solidFill>
                <a:prstClr val="black"/>
              </a:solidFill>
            </a:endParaRPr>
          </a:p>
        </p:txBody>
      </p:sp>
      <p:sp>
        <p:nvSpPr>
          <p:cNvPr id="62467" name="Rectangle 2"/>
          <p:cNvSpPr>
            <a:spLocks noGrp="1" noRot="1" noChangeAspect="1" noChangeArrowheads="1" noTextEdit="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So remember that F is a function of theta and that E(k) is a function of theta (given a particular sample size)</a:t>
            </a:r>
          </a:p>
          <a:p>
            <a:r>
              <a:rPr lang="en-US" altLang="en-US" dirty="0" smtClean="0"/>
              <a:t>Then we can construct a relation between F and E(k) which we will use to determine if the sample follows the infinite alleles model.  </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7BD58405-C358-4B30-98E3-4498BDE607F6}" type="slidenum">
              <a:rPr lang="en-US" altLang="en-US" sz="1200">
                <a:solidFill>
                  <a:prstClr val="black"/>
                </a:solidFill>
              </a:rPr>
              <a:pPr eaLnBrk="1" hangingPunct="1">
                <a:spcBef>
                  <a:spcPct val="0"/>
                </a:spcBef>
              </a:pPr>
              <a:t>27</a:t>
            </a:fld>
            <a:endParaRPr lang="en-US" altLang="en-US" sz="1200"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Now we have steady state prediction of F=1/(1+theta) and we have E[k]=f(theta)</a:t>
            </a:r>
          </a:p>
          <a:p>
            <a:r>
              <a:rPr lang="en-US" altLang="en-US" dirty="0" smtClean="0"/>
              <a:t>These equations assume neutrality.</a:t>
            </a:r>
          </a:p>
          <a:p>
            <a:r>
              <a:rPr lang="en-US" altLang="en-US" dirty="0" smtClean="0"/>
              <a:t>So now we can test a locus of interest to see if the observed f and the observed number of alleles match what we should observe under the infinite alleles model under neutrality</a:t>
            </a:r>
          </a:p>
          <a:p>
            <a:r>
              <a:rPr lang="en-US" altLang="en-US" dirty="0" smtClean="0"/>
              <a:t>If the values differ from what we should expect, then perhaps another force is at play…perhaps natural selection</a:t>
            </a:r>
          </a:p>
          <a:p>
            <a:r>
              <a:rPr lang="en-US" altLang="en-US" dirty="0" smtClean="0"/>
              <a:t>Need to do simulations because although F is a function of the number of unique alleles, the configuration of the those alleles (the number of individuals in the sample having each allele) will differ which will affect the homozygosity of the sample.</a:t>
            </a:r>
          </a:p>
          <a:p>
            <a:r>
              <a:rPr lang="en-US" altLang="en-US" dirty="0" smtClean="0"/>
              <a:t>Ok, so in addition to comparing real data to a neutral model, what can we say about the average lifetime of a specific allele?</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E4750118-CA6C-40C4-BC83-09F863DB2134}" type="slidenum">
              <a:rPr lang="en-US" altLang="en-US" sz="1200">
                <a:solidFill>
                  <a:prstClr val="black"/>
                </a:solidFill>
              </a:rPr>
              <a:pPr eaLnBrk="1" hangingPunct="1">
                <a:spcBef>
                  <a:spcPct val="0"/>
                </a:spcBef>
              </a:pPr>
              <a:t>28</a:t>
            </a:fld>
            <a:endParaRPr lang="en-US" altLang="en-US" sz="1200"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DE44359A-0FA6-418A-8227-0B0D8FEB3C9E}" type="slidenum">
              <a:rPr lang="en-US" altLang="en-US" sz="1200">
                <a:solidFill>
                  <a:prstClr val="black"/>
                </a:solidFill>
              </a:rPr>
              <a:pPr eaLnBrk="1" hangingPunct="1">
                <a:spcBef>
                  <a:spcPct val="0"/>
                </a:spcBef>
              </a:pPr>
              <a:t>29</a:t>
            </a:fld>
            <a:endParaRPr lang="en-US" altLang="en-US" sz="1200"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5017C826-C571-429F-8BCA-EA4ADF24EA88}" type="slidenum">
              <a:rPr lang="en-US" altLang="en-US" sz="1200">
                <a:solidFill>
                  <a:prstClr val="black"/>
                </a:solidFill>
              </a:rPr>
              <a:pPr eaLnBrk="1" hangingPunct="1">
                <a:spcBef>
                  <a:spcPct val="0"/>
                </a:spcBef>
              </a:pPr>
              <a:t>31</a:t>
            </a:fld>
            <a:endParaRPr lang="en-US" altLang="en-US" sz="1200" dirty="0">
              <a:solidFill>
                <a:prstClr val="black"/>
              </a:solidFill>
            </a:endParaRPr>
          </a:p>
        </p:txBody>
      </p:sp>
      <p:sp>
        <p:nvSpPr>
          <p:cNvPr id="747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pPr eaLnBrk="1" hangingPunct="1"/>
            <a:endParaRPr lang="en-US" altLang="en-US" dirty="0" smtClean="0"/>
          </a:p>
        </p:txBody>
      </p:sp>
      <p:sp>
        <p:nvSpPr>
          <p:cNvPr id="74756" name="Rectangle 3"/>
          <p:cNvSpPr>
            <a:spLocks noGrp="1" noRot="1" noChangeAspect="1" noChangeArrowheads="1" noTextEdit="1"/>
          </p:cNvSpPr>
          <p:nvPr>
            <p:ph type="sldImg"/>
          </p:nvPr>
        </p:nvSpPr>
        <p:spPr>
          <a:xfrm>
            <a:off x="993775" y="573088"/>
            <a:ext cx="4870450" cy="3654425"/>
          </a:xfrm>
          <a:ln w="12700" cap="flat">
            <a:solidFill>
              <a:schemeClr val="tx1"/>
            </a:solid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F420AEBE-3FD9-4BC6-AFE5-3D520AFAAB85}" type="slidenum">
              <a:rPr lang="en-US" altLang="en-US" sz="1200">
                <a:solidFill>
                  <a:prstClr val="black"/>
                </a:solidFill>
              </a:rPr>
              <a:pPr eaLnBrk="1" hangingPunct="1">
                <a:spcBef>
                  <a:spcPct val="0"/>
                </a:spcBef>
              </a:pPr>
              <a:t>32</a:t>
            </a:fld>
            <a:endParaRPr lang="en-US" altLang="en-US" sz="1200" dirty="0">
              <a:solidFill>
                <a:prstClr val="black"/>
              </a:solidFill>
            </a:endParaRPr>
          </a:p>
        </p:txBody>
      </p:sp>
      <p:sp>
        <p:nvSpPr>
          <p:cNvPr id="7577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pPr eaLnBrk="1" hangingPunct="1"/>
            <a:r>
              <a:rPr lang="en-US" altLang="en-US" dirty="0" smtClean="0"/>
              <a:t>So as long as you have an estimate of theta for your sample, you can calculate the expected number of segregating sites over your sample.</a:t>
            </a:r>
          </a:p>
          <a:p>
            <a:pPr eaLnBrk="1" hangingPunct="1"/>
            <a:r>
              <a:rPr lang="en-US" altLang="en-US" dirty="0" smtClean="0"/>
              <a:t>Another important approximation, is the E[pi].  Pi represents the number of pairwise differences within your sample.  E[pi]=theta.  Comparing these two estimates of theta are an integral part of the Tajima’s D statistic. (kimura 1968)</a:t>
            </a:r>
          </a:p>
          <a:p>
            <a:pPr eaLnBrk="1" hangingPunct="1"/>
            <a:r>
              <a:rPr lang="en-US" altLang="en-US" dirty="0" smtClean="0"/>
              <a:t>You can then compare the expected number of segregating sites for a particular sample size to the one that you observe in your data.  </a:t>
            </a:r>
          </a:p>
          <a:p>
            <a:pPr eaLnBrk="1" hangingPunct="1"/>
            <a:r>
              <a:rPr lang="en-US" altLang="en-US" dirty="0" smtClean="0"/>
              <a:t>For example, in the next slide.  </a:t>
            </a:r>
          </a:p>
        </p:txBody>
      </p:sp>
      <p:sp>
        <p:nvSpPr>
          <p:cNvPr id="75780" name="Rectangle 3"/>
          <p:cNvSpPr>
            <a:spLocks noGrp="1" noRot="1" noChangeAspect="1" noChangeArrowheads="1" noTextEdit="1"/>
          </p:cNvSpPr>
          <p:nvPr>
            <p:ph type="sldImg"/>
          </p:nvPr>
        </p:nvSpPr>
        <p:spPr>
          <a:xfrm>
            <a:off x="993775" y="573088"/>
            <a:ext cx="4870450" cy="3654425"/>
          </a:xfrm>
          <a:ln w="12700" cap="flat">
            <a:solidFill>
              <a:schemeClr val="tx1"/>
            </a:solid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2E02E76F-656E-46EB-9A54-C5AD9C5359C0}" type="slidenum">
              <a:rPr lang="en-US" altLang="en-US" sz="1200">
                <a:solidFill>
                  <a:prstClr val="black"/>
                </a:solidFill>
              </a:rPr>
              <a:pPr eaLnBrk="1" hangingPunct="1">
                <a:spcBef>
                  <a:spcPct val="0"/>
                </a:spcBef>
              </a:pPr>
              <a:t>33</a:t>
            </a:fld>
            <a:endParaRPr lang="en-US" altLang="en-US" sz="1200" dirty="0">
              <a:solidFill>
                <a:prstClr val="black"/>
              </a:solidFill>
            </a:endParaRPr>
          </a:p>
        </p:txBody>
      </p:sp>
      <p:sp>
        <p:nvSpPr>
          <p:cNvPr id="76803" name="Rectangle 2"/>
          <p:cNvSpPr>
            <a:spLocks noGrp="1" noRot="1" noChangeAspect="1" noChangeArrowheads="1" noTextEdit="1"/>
          </p:cNvSpPr>
          <p:nvPr>
            <p:ph type="sldImg"/>
          </p:nvPr>
        </p:nvSpPr>
        <p:spPr>
          <a:xfrm>
            <a:off x="993775" y="573088"/>
            <a:ext cx="4870450" cy="3654425"/>
          </a:xfrm>
          <a:ln w="12700" cap="flat">
            <a:solidFill>
              <a:schemeClr val="tx1"/>
            </a:solidFill>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pPr eaLnBrk="1" hangingPunct="1"/>
            <a:endParaRPr lang="en-US"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defRPr>
            </a:lvl1pPr>
            <a:lvl2pPr marL="742950" indent="-285750">
              <a:spcBef>
                <a:spcPct val="30000"/>
              </a:spcBef>
              <a:defRPr sz="1200">
                <a:solidFill>
                  <a:schemeClr val="tx1"/>
                </a:solidFill>
                <a:latin typeface="Times New Roman" pitchFamily="18" charset="0"/>
              </a:defRPr>
            </a:lvl2pPr>
            <a:lvl3pPr marL="1143000" indent="-228600">
              <a:spcBef>
                <a:spcPct val="30000"/>
              </a:spcBef>
              <a:defRPr sz="1200">
                <a:solidFill>
                  <a:schemeClr val="tx1"/>
                </a:solidFill>
                <a:latin typeface="Times New Roman" pitchFamily="18" charset="0"/>
              </a:defRPr>
            </a:lvl3pPr>
            <a:lvl4pPr marL="1600200" indent="-228600">
              <a:spcBef>
                <a:spcPct val="30000"/>
              </a:spcBef>
              <a:defRPr sz="1200">
                <a:solidFill>
                  <a:schemeClr val="tx1"/>
                </a:solidFill>
                <a:latin typeface="Times New Roman" pitchFamily="18" charset="0"/>
              </a:defRPr>
            </a:lvl4pPr>
            <a:lvl5pPr marL="2057400" indent="-22860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29614B2-976E-46D8-B1A6-DFB624379253}" type="slidenum">
              <a:rPr lang="en-US" altLang="en-US" smtClean="0">
                <a:solidFill>
                  <a:prstClr val="black"/>
                </a:solidFill>
              </a:rPr>
              <a:pPr>
                <a:spcBef>
                  <a:spcPct val="0"/>
                </a:spcBef>
              </a:pPr>
              <a:t>47</a:t>
            </a:fld>
            <a:endParaRPr lang="en-US" altLang="en-US" dirty="0" smtClean="0">
              <a:solidFill>
                <a:prstClr val="black"/>
              </a:solidFill>
            </a:endParaRPr>
          </a:p>
        </p:txBody>
      </p:sp>
      <p:sp>
        <p:nvSpPr>
          <p:cNvPr id="65539" name="Rectangle 2"/>
          <p:cNvSpPr>
            <a:spLocks noGrp="1" noRot="1" noChangeAspect="1" noChangeArrowheads="1" noTextEdit="1"/>
          </p:cNvSpPr>
          <p:nvPr>
            <p:ph type="sldImg"/>
          </p:nvPr>
        </p:nvSpPr>
        <p:spPr>
          <a:solidFill>
            <a:srgbClr val="FFFFFF"/>
          </a:solidFill>
          <a:ln/>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Go to board</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C48FF767-4A22-446E-856B-10AC1864D5E4}" type="slidenum">
              <a:rPr lang="en-US" altLang="en-US" sz="1200">
                <a:solidFill>
                  <a:prstClr val="black"/>
                </a:solidFill>
              </a:rPr>
              <a:pPr eaLnBrk="1" hangingPunct="1">
                <a:spcBef>
                  <a:spcPct val="0"/>
                </a:spcBef>
              </a:pPr>
              <a:t>11</a:t>
            </a:fld>
            <a:endParaRPr lang="en-US" altLang="en-US" sz="1200"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Draw transition diagram on the board</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E89ECEB4-BAF3-4F9F-9F9A-53066F863BF8}" type="slidenum">
              <a:rPr lang="en-US" altLang="en-US" sz="1200">
                <a:solidFill>
                  <a:prstClr val="black"/>
                </a:solidFill>
              </a:rPr>
              <a:pPr eaLnBrk="1" hangingPunct="1">
                <a:spcBef>
                  <a:spcPct val="0"/>
                </a:spcBef>
              </a:pPr>
              <a:t>16</a:t>
            </a:fld>
            <a:endParaRPr lang="en-US" altLang="en-US" sz="1200"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95898B4D-53F3-413C-9DBB-BB89BB5C560F}" type="slidenum">
              <a:rPr lang="en-US" altLang="en-US" sz="1200">
                <a:solidFill>
                  <a:prstClr val="black"/>
                </a:solidFill>
              </a:rPr>
              <a:pPr eaLnBrk="1" hangingPunct="1">
                <a:spcBef>
                  <a:spcPct val="0"/>
                </a:spcBef>
              </a:pPr>
              <a:t>20</a:t>
            </a:fld>
            <a:endParaRPr lang="en-US" altLang="en-US" sz="1200"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Simplifying assumptions include assuming that mu is so small that the terms containing mu^2 are 0 </a:t>
            </a:r>
          </a:p>
          <a:p>
            <a:r>
              <a:rPr lang="en-US" altLang="en-US" dirty="0" smtClean="0"/>
              <a:t>And also that denominator and numerator 2mu terms more or less cancel each other out</a:t>
            </a:r>
          </a:p>
          <a:p>
            <a:r>
              <a:rPr lang="en-US" altLang="en-US" dirty="0" smtClean="0"/>
              <a:t>So what happens when we change this 4nmu or theta term/</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B4C5EFBE-DF3F-47CF-9CB7-5D4631525387}" type="slidenum">
              <a:rPr lang="en-US" altLang="en-US" sz="1200">
                <a:solidFill>
                  <a:prstClr val="black"/>
                </a:solidFill>
              </a:rPr>
              <a:pPr eaLnBrk="1" hangingPunct="1">
                <a:spcBef>
                  <a:spcPct val="0"/>
                </a:spcBef>
              </a:pPr>
              <a:t>21</a:t>
            </a:fld>
            <a:endParaRPr lang="en-US" altLang="en-US" sz="1200"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A55DE567-EB81-4353-BBFD-3233415A0427}" type="slidenum">
              <a:rPr lang="en-US" altLang="en-US" sz="1200">
                <a:solidFill>
                  <a:prstClr val="black"/>
                </a:solidFill>
              </a:rPr>
              <a:pPr eaLnBrk="1" hangingPunct="1">
                <a:spcBef>
                  <a:spcPct val="0"/>
                </a:spcBef>
              </a:pPr>
              <a:t>22</a:t>
            </a:fld>
            <a:endParaRPr lang="en-US" altLang="en-US" sz="1200"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3C2F7325-DC7D-4FB4-BD0B-F43F43155CC7}" type="slidenum">
              <a:rPr lang="en-US" altLang="en-US" sz="1200">
                <a:solidFill>
                  <a:prstClr val="black"/>
                </a:solidFill>
              </a:rPr>
              <a:pPr eaLnBrk="1" hangingPunct="1">
                <a:spcBef>
                  <a:spcPct val="0"/>
                </a:spcBef>
              </a:pPr>
              <a:t>23</a:t>
            </a:fld>
            <a:endParaRPr lang="en-US" altLang="en-US" sz="1200" dirty="0">
              <a:solidFill>
                <a:prstClr val="black"/>
              </a:solidFill>
            </a:endParaRPr>
          </a:p>
        </p:txBody>
      </p:sp>
      <p:sp>
        <p:nvSpPr>
          <p:cNvPr id="6861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pPr eaLnBrk="1" hangingPunct="1"/>
            <a:endParaRPr lang="en-US" altLang="en-US" dirty="0" smtClean="0"/>
          </a:p>
        </p:txBody>
      </p:sp>
      <p:sp>
        <p:nvSpPr>
          <p:cNvPr id="68612" name="Rectangle 3"/>
          <p:cNvSpPr>
            <a:spLocks noGrp="1" noRot="1" noChangeAspect="1" noChangeArrowheads="1" noTextEdit="1"/>
          </p:cNvSpPr>
          <p:nvPr>
            <p:ph type="sldImg"/>
          </p:nvPr>
        </p:nvSpPr>
        <p:spPr>
          <a:xfrm>
            <a:off x="993775" y="573088"/>
            <a:ext cx="4870450" cy="3654425"/>
          </a:xfrm>
          <a:ln w="12700" cap="flat">
            <a:solidFill>
              <a:schemeClr val="tx1"/>
            </a:solid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851B59CF-32BC-4201-BD4E-FE24A5F2D947}" type="slidenum">
              <a:rPr lang="en-US" altLang="en-US" sz="1200">
                <a:solidFill>
                  <a:prstClr val="black"/>
                </a:solidFill>
              </a:rPr>
              <a:pPr eaLnBrk="1" hangingPunct="1">
                <a:spcBef>
                  <a:spcPct val="0"/>
                </a:spcBef>
              </a:pPr>
              <a:t>25</a:t>
            </a:fld>
            <a:endParaRPr lang="en-US" altLang="en-US" sz="1200" dirty="0">
              <a:solidFill>
                <a:prstClr val="black"/>
              </a:solidFill>
            </a:endParaRPr>
          </a:p>
        </p:txBody>
      </p:sp>
      <p:sp>
        <p:nvSpPr>
          <p:cNvPr id="6963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pPr eaLnBrk="1" hangingPunct="1"/>
            <a:endParaRPr lang="en-US" altLang="en-US" dirty="0" smtClean="0"/>
          </a:p>
        </p:txBody>
      </p:sp>
      <p:sp>
        <p:nvSpPr>
          <p:cNvPr id="69636" name="Rectangle 3"/>
          <p:cNvSpPr>
            <a:spLocks noGrp="1" noRot="1" noChangeAspect="1" noChangeArrowheads="1" noTextEdit="1"/>
          </p:cNvSpPr>
          <p:nvPr>
            <p:ph type="sldImg"/>
          </p:nvPr>
        </p:nvSpPr>
        <p:spPr>
          <a:xfrm>
            <a:off x="993775" y="573088"/>
            <a:ext cx="4870450" cy="3654425"/>
          </a:xfrm>
          <a:ln w="12700" cap="flat">
            <a:solidFill>
              <a:schemeClr val="tx1"/>
            </a:solid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So now we have an equation that relates the sample size and theta to the expected number of alleles.  </a:t>
            </a:r>
          </a:p>
          <a:p>
            <a:r>
              <a:rPr lang="en-US" altLang="en-US" dirty="0" smtClean="0"/>
              <a:t>Can we come up with a test that can determine whether a given dataset fits well with the infinite alleles model under an assumption of neutrality</a:t>
            </a: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Times New Roman" pitchFamily="18" charset="0"/>
                <a:ea typeface="MS PGothic" pitchFamily="34" charset="-128"/>
              </a:defRPr>
            </a:lvl1pPr>
            <a:lvl2pPr marL="702756" indent="-270291" defTabSz="914485" eaLnBrk="0" hangingPunct="0">
              <a:spcBef>
                <a:spcPct val="30000"/>
              </a:spcBef>
              <a:defRPr sz="1100">
                <a:solidFill>
                  <a:schemeClr val="tx1"/>
                </a:solidFill>
                <a:latin typeface="Times New Roman" pitchFamily="18" charset="0"/>
                <a:ea typeface="MS PGothic" pitchFamily="34" charset="-128"/>
              </a:defRPr>
            </a:lvl2pPr>
            <a:lvl3pPr marL="1081164" indent="-216233" defTabSz="914485" eaLnBrk="0" hangingPunct="0">
              <a:spcBef>
                <a:spcPct val="30000"/>
              </a:spcBef>
              <a:defRPr sz="1100">
                <a:solidFill>
                  <a:schemeClr val="tx1"/>
                </a:solidFill>
                <a:latin typeface="Times New Roman" pitchFamily="18" charset="0"/>
                <a:ea typeface="MS PGothic" pitchFamily="34" charset="-128"/>
              </a:defRPr>
            </a:lvl3pPr>
            <a:lvl4pPr marL="1513629" indent="-216233" defTabSz="914485" eaLnBrk="0" hangingPunct="0">
              <a:spcBef>
                <a:spcPct val="30000"/>
              </a:spcBef>
              <a:defRPr sz="1100">
                <a:solidFill>
                  <a:schemeClr val="tx1"/>
                </a:solidFill>
                <a:latin typeface="Times New Roman" pitchFamily="18" charset="0"/>
                <a:ea typeface="MS PGothic" pitchFamily="34" charset="-128"/>
              </a:defRPr>
            </a:lvl4pPr>
            <a:lvl5pPr marL="1946095" indent="-216233" defTabSz="914485" eaLnBrk="0" hangingPunct="0">
              <a:spcBef>
                <a:spcPct val="30000"/>
              </a:spcBef>
              <a:defRPr sz="1100">
                <a:solidFill>
                  <a:schemeClr val="tx1"/>
                </a:solidFill>
                <a:latin typeface="Times New Roman" pitchFamily="18" charset="0"/>
                <a:ea typeface="MS PGothic" pitchFamily="34" charset="-128"/>
              </a:defRPr>
            </a:lvl5pPr>
            <a:lvl6pPr marL="2378560"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6pPr>
            <a:lvl7pPr marL="2811026"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7pPr>
            <a:lvl8pPr marL="3243491"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8pPr>
            <a:lvl9pPr marL="3675957" indent="-216233" defTabSz="914485" eaLnBrk="0" fontAlgn="base" hangingPunct="0">
              <a:spcBef>
                <a:spcPct val="30000"/>
              </a:spcBef>
              <a:spcAft>
                <a:spcPct val="0"/>
              </a:spcAft>
              <a:defRPr sz="1100">
                <a:solidFill>
                  <a:schemeClr val="tx1"/>
                </a:solidFill>
                <a:latin typeface="Times New Roman" pitchFamily="18" charset="0"/>
                <a:ea typeface="MS PGothic" pitchFamily="34" charset="-128"/>
              </a:defRPr>
            </a:lvl9pPr>
          </a:lstStyle>
          <a:p>
            <a:pPr eaLnBrk="1" hangingPunct="1">
              <a:spcBef>
                <a:spcPct val="0"/>
              </a:spcBef>
            </a:pPr>
            <a:fld id="{A8DB2B9C-699A-4F1E-AF02-AE70E7F1DD6F}" type="slidenum">
              <a:rPr lang="en-US" altLang="en-US" sz="1200">
                <a:solidFill>
                  <a:prstClr val="black"/>
                </a:solidFill>
              </a:rPr>
              <a:pPr eaLnBrk="1" hangingPunct="1">
                <a:spcBef>
                  <a:spcPct val="0"/>
                </a:spcBef>
              </a:pPr>
              <a:t>26</a:t>
            </a:fld>
            <a:endParaRPr lang="en-US" altLang="en-US" sz="1200"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FBCCA1C-69BB-4EC7-B028-5FF86C15D6A9}"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092736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458000F-7B0E-4827-8D81-53C2C350BF6E}"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7740724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29D89C7-79BB-45DF-8A8A-31F496E81459}"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5789621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97AB45-BFAC-49A4-B643-47E540869AFD}"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911764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A2239-4F33-46E8-830B-54DF8F503750}"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4080193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ED98AF0-9ADA-4E4E-AF1D-0A221F37B169}"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6469233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9A7F4B-85ED-44C6-B7D9-70034DAEC7E2}"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7615385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A984E35-7A5E-406B-95E6-D187DF607E48}"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6798234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9CE93C0-F39D-42A1-84F5-79A64D7FC5D2}"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9744980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796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80102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651540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40395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10859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12520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94981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288425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89284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185187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4850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C9BF-F6E5-4DD1-A99D-F8FBA405E9CB}"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0181341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67486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0801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8571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3776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45465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867961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3626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26519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2949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33959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D74C359-151C-4132-8ACA-91CDD9743FCE}"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10967965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1691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152A831-B4C5-4EC4-BD0F-E70F14176376}"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4530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685DFA-B2EB-415B-B4EA-9B3E73529657}"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768801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75529C7-5BD3-4ADC-8FEE-995782BAEFC0}"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72509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3D521E-44C7-45F4-9383-DB5078C329F5}"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664986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EBA31-0D5B-4C53-B6E0-CF0A0D447E03}"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1833638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727E87A-B1E8-4068-8A34-1CE1FBE3E764}"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28396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DB54632-36E7-4FA1-BE69-9C508634D37E}"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814675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B29D249-498A-4C42-A36D-58C58E4B3434}"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1079169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E403666-2626-491F-9E52-EE20BBBE0824}"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961616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46252F-3052-488C-BC15-C57C8E37DD89}"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1277255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7FE29E-AE18-4C9A-AF61-CF6F8A627292}"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2976159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4E67E03-0301-4DA3-A496-C7DC2C2AC8D2}"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4235875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F1EB81D-4651-4230-A043-56E8DE781A91}"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380130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2A8524A-7FA4-477A-80E0-1F18FFA9A9D9}"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72089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D7698AA-D7CD-4515-9B3E-C3E315938CCC}"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11632628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469DF4E-549A-4A4E-8AB5-90E2EF585781}"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410755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AC7DFEC-5EA4-4C5A-8A90-002530373506}"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632147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28134F4-CA89-4C08-8F41-690A85FA2C01}"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4207829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DE8942B-D06A-4241-B05D-701B1C475E29}"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2055935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D538E31-7582-4F1C-85B6-B62BF252E700}"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37881370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5ABCB19-7991-4B65-B2C2-182939730AB2}"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1965367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F49AB97-8ACD-469C-BDAF-5605AB8BD57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77655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BB13C82-575D-40EB-AB7A-C871E027D4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80176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60923D-8F50-44F4-9839-8080C4F45F7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5376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BAE6D3B-C4B7-4CBB-AE67-060CDA58FCA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34477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7C10AD9-7979-4F19-9388-DB450C5CBB2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536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6D7F5DC-BC64-4102-A005-6610C8667CB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43208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A11D5C-8EF0-44E5-B24C-4FC629B51EA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69148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7EF3B0D-529B-4882-B2A8-765D4BF8E7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656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26CDB30-3C9D-4FAA-9CEE-CE455C7CE4A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9562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C2651E-B36B-4B3A-B1B1-94F9F7AD53A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95577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28DDA1D-FBFD-482B-A28D-72835CAE15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0906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C3C541-593E-4646-A059-D53591C537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77828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70" y="1151930"/>
            <a:ext cx="7358063" cy="2321719"/>
          </a:xfrm>
          <a:prstGeom prst="rect">
            <a:avLst/>
          </a:prstGeom>
        </p:spPr>
        <p:txBody>
          <a:bodyPr anchor="b"/>
          <a:lstStyle/>
          <a:p>
            <a:r>
              <a:t>Title Text</a:t>
            </a:r>
          </a:p>
        </p:txBody>
      </p:sp>
      <p:sp>
        <p:nvSpPr>
          <p:cNvPr id="12" name="Shape 12"/>
          <p:cNvSpPr>
            <a:spLocks noGrp="1"/>
          </p:cNvSpPr>
          <p:nvPr>
            <p:ph type="body" sz="quarter" idx="1"/>
          </p:nvPr>
        </p:nvSpPr>
        <p:spPr>
          <a:xfrm>
            <a:off x="892970" y="3536156"/>
            <a:ext cx="7358063" cy="794742"/>
          </a:xfrm>
          <a:prstGeom prst="rect">
            <a:avLst/>
          </a:prstGeom>
        </p:spPr>
        <p:txBody>
          <a:bodyPr anchor="t"/>
          <a:lstStyle>
            <a:lvl1pPr marL="0" indent="0" algn="ctr">
              <a:spcBef>
                <a:spcPts val="0"/>
              </a:spcBef>
              <a:buSzTx/>
              <a:buNone/>
              <a:defRPr sz="2500"/>
            </a:lvl1pPr>
            <a:lvl2pPr marL="0" indent="0" algn="ctr">
              <a:spcBef>
                <a:spcPts val="0"/>
              </a:spcBef>
              <a:buSzTx/>
              <a:buNone/>
              <a:defRPr sz="2500"/>
            </a:lvl2pPr>
            <a:lvl3pPr marL="0" indent="0" algn="ctr">
              <a:spcBef>
                <a:spcPts val="0"/>
              </a:spcBef>
              <a:buSzTx/>
              <a:buNone/>
              <a:defRPr sz="2500"/>
            </a:lvl3pPr>
            <a:lvl4pPr marL="0" indent="0" algn="ctr">
              <a:spcBef>
                <a:spcPts val="0"/>
              </a:spcBef>
              <a:buSzTx/>
              <a:buNone/>
              <a:defRPr sz="2500"/>
            </a:lvl4pPr>
            <a:lvl5pPr marL="0" indent="0" algn="ctr">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03617813"/>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892970" y="1946673"/>
            <a:ext cx="7358063"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58008971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892970" y="1946673"/>
            <a:ext cx="7358063" cy="4018359"/>
          </a:xfrm>
          <a:prstGeom prst="rect">
            <a:avLst/>
          </a:prstGeom>
        </p:spPr>
        <p:txBody>
          <a:bodyPr numCol="2" spcCol="367871" anchor="t"/>
          <a:lstStyle>
            <a:lvl1pPr marL="570973" indent="-347749">
              <a:spcBef>
                <a:spcPts val="2672"/>
              </a:spcBef>
              <a:defRPr sz="2200"/>
            </a:lvl1pPr>
            <a:lvl2pPr marL="883485" indent="-347749">
              <a:spcBef>
                <a:spcPts val="2672"/>
              </a:spcBef>
              <a:defRPr sz="2200"/>
            </a:lvl2pPr>
            <a:lvl3pPr marL="1195996" indent="-347749">
              <a:spcBef>
                <a:spcPts val="2672"/>
              </a:spcBef>
              <a:defRPr sz="2200"/>
            </a:lvl3pPr>
            <a:lvl4pPr marL="1508508" indent="-347749">
              <a:spcBef>
                <a:spcPts val="2672"/>
              </a:spcBef>
              <a:defRPr sz="2200"/>
            </a:lvl4pPr>
            <a:lvl5pPr marL="1821020" indent="-347749">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7140853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43168456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3389479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3405610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892970" y="2089547"/>
            <a:ext cx="7358063" cy="2678906"/>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5448502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28875" y="1268015"/>
            <a:ext cx="4286250" cy="3214688"/>
          </a:xfrm>
          <a:prstGeom prst="rect">
            <a:avLst/>
          </a:prstGeom>
        </p:spPr>
        <p:txBody>
          <a:bodyPr lIns="64288" tIns="32144" rIns="64288" bIns="32144" anchor="t"/>
          <a:lstStyle/>
          <a:p>
            <a:endParaRPr dirty="0"/>
          </a:p>
        </p:txBody>
      </p:sp>
      <p:sp>
        <p:nvSpPr>
          <p:cNvPr id="70" name="Shape 70"/>
          <p:cNvSpPr>
            <a:spLocks noGrp="1"/>
          </p:cNvSpPr>
          <p:nvPr>
            <p:ph type="title"/>
          </p:nvPr>
        </p:nvSpPr>
        <p:spPr>
          <a:xfrm>
            <a:off x="892970" y="5179219"/>
            <a:ext cx="7358063" cy="1196578"/>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207848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28875" y="1268015"/>
            <a:ext cx="4286250" cy="3214688"/>
          </a:xfrm>
          <a:prstGeom prst="rect">
            <a:avLst/>
          </a:prstGeom>
          <a:effectLst>
            <a:reflection stA="50000" endPos="40000" dir="5400000" sy="-100000" algn="bl" rotWithShape="0"/>
          </a:effectLst>
        </p:spPr>
        <p:txBody>
          <a:bodyPr lIns="64288" tIns="32144" rIns="64288" bIns="32144" anchor="t"/>
          <a:lstStyle/>
          <a:p>
            <a:endParaRPr dirty="0"/>
          </a:p>
        </p:txBody>
      </p:sp>
      <p:sp>
        <p:nvSpPr>
          <p:cNvPr id="79" name="Shape 79"/>
          <p:cNvSpPr>
            <a:spLocks noGrp="1"/>
          </p:cNvSpPr>
          <p:nvPr>
            <p:ph type="title"/>
          </p:nvPr>
        </p:nvSpPr>
        <p:spPr>
          <a:xfrm>
            <a:off x="892970" y="5179219"/>
            <a:ext cx="7358063" cy="1196578"/>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8635667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half" idx="13"/>
          </p:nvPr>
        </p:nvSpPr>
        <p:spPr>
          <a:xfrm>
            <a:off x="4884540" y="1285875"/>
            <a:ext cx="3214688" cy="4286250"/>
          </a:xfrm>
          <a:prstGeom prst="rect">
            <a:avLst/>
          </a:prstGeom>
        </p:spPr>
        <p:txBody>
          <a:bodyPr lIns="64288" tIns="32144" rIns="64288" bIns="32144" anchor="t"/>
          <a:lstStyle/>
          <a:p>
            <a:endParaRPr dirty="0"/>
          </a:p>
        </p:txBody>
      </p:sp>
      <p:sp>
        <p:nvSpPr>
          <p:cNvPr id="88" name="Shape 88"/>
          <p:cNvSpPr>
            <a:spLocks noGrp="1"/>
          </p:cNvSpPr>
          <p:nvPr>
            <p:ph type="title"/>
          </p:nvPr>
        </p:nvSpPr>
        <p:spPr>
          <a:xfrm>
            <a:off x="446484" y="1071562"/>
            <a:ext cx="4125516" cy="2321719"/>
          </a:xfrm>
          <a:prstGeom prst="rect">
            <a:avLst/>
          </a:prstGeom>
        </p:spPr>
        <p:txBody>
          <a:bodyPr anchor="b"/>
          <a:lstStyle>
            <a:lvl1pPr>
              <a:defRPr sz="4900"/>
            </a:lvl1pPr>
          </a:lstStyle>
          <a:p>
            <a:r>
              <a:t>Title Text</a:t>
            </a:r>
          </a:p>
        </p:txBody>
      </p:sp>
      <p:sp>
        <p:nvSpPr>
          <p:cNvPr id="89" name="Shape 89"/>
          <p:cNvSpPr>
            <a:spLocks noGrp="1"/>
          </p:cNvSpPr>
          <p:nvPr>
            <p:ph type="body" sz="quarter" idx="1"/>
          </p:nvPr>
        </p:nvSpPr>
        <p:spPr>
          <a:xfrm>
            <a:off x="446484" y="3446859"/>
            <a:ext cx="4125516" cy="2321719"/>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6172832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half" idx="13"/>
          </p:nvPr>
        </p:nvSpPr>
        <p:spPr>
          <a:xfrm>
            <a:off x="4884540" y="1285875"/>
            <a:ext cx="3214688" cy="4286250"/>
          </a:xfrm>
          <a:prstGeom prst="rect">
            <a:avLst/>
          </a:prstGeom>
          <a:effectLst>
            <a:reflection stA="50000" endPos="40000" dir="5400000" sy="-100000" algn="bl" rotWithShape="0"/>
          </a:effectLst>
        </p:spPr>
        <p:txBody>
          <a:bodyPr lIns="64288" tIns="32144" rIns="64288" bIns="32144" anchor="t"/>
          <a:lstStyle/>
          <a:p>
            <a:endParaRPr dirty="0"/>
          </a:p>
        </p:txBody>
      </p:sp>
      <p:sp>
        <p:nvSpPr>
          <p:cNvPr id="98" name="Shape 98"/>
          <p:cNvSpPr>
            <a:spLocks noGrp="1"/>
          </p:cNvSpPr>
          <p:nvPr>
            <p:ph type="title"/>
          </p:nvPr>
        </p:nvSpPr>
        <p:spPr>
          <a:xfrm>
            <a:off x="446484" y="1071562"/>
            <a:ext cx="4125516" cy="2321719"/>
          </a:xfrm>
          <a:prstGeom prst="rect">
            <a:avLst/>
          </a:prstGeom>
        </p:spPr>
        <p:txBody>
          <a:bodyPr anchor="b"/>
          <a:lstStyle>
            <a:lvl1pPr>
              <a:defRPr sz="4900"/>
            </a:lvl1pPr>
          </a:lstStyle>
          <a:p>
            <a:r>
              <a:t>Title Text</a:t>
            </a:r>
          </a:p>
        </p:txBody>
      </p:sp>
      <p:sp>
        <p:nvSpPr>
          <p:cNvPr id="99" name="Shape 99"/>
          <p:cNvSpPr>
            <a:spLocks noGrp="1"/>
          </p:cNvSpPr>
          <p:nvPr>
            <p:ph type="body" sz="quarter" idx="1"/>
          </p:nvPr>
        </p:nvSpPr>
        <p:spPr>
          <a:xfrm>
            <a:off x="446484" y="3446859"/>
            <a:ext cx="4125516" cy="2321719"/>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86880575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5063133" y="2044899"/>
            <a:ext cx="2857500" cy="3812977"/>
          </a:xfrm>
          <a:prstGeom prst="rect">
            <a:avLst/>
          </a:prstGeom>
        </p:spPr>
        <p:txBody>
          <a:bodyPr lIns="64288" tIns="32144" rIns="64288" bIns="32144" anchor="t"/>
          <a:lstStyle/>
          <a:p>
            <a:endParaRPr dirty="0"/>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892969" y="1946673"/>
            <a:ext cx="3545086" cy="4018359"/>
          </a:xfrm>
          <a:prstGeom prst="rect">
            <a:avLst/>
          </a:prstGeom>
        </p:spPr>
        <p:txBody>
          <a:bodyPr/>
          <a:lstStyle>
            <a:lvl1pPr marL="570973" indent="-347749">
              <a:spcBef>
                <a:spcPts val="2672"/>
              </a:spcBef>
              <a:defRPr sz="2200"/>
            </a:lvl1pPr>
            <a:lvl2pPr marL="883485" indent="-347749">
              <a:spcBef>
                <a:spcPts val="2672"/>
              </a:spcBef>
              <a:defRPr sz="2200"/>
            </a:lvl2pPr>
            <a:lvl3pPr marL="1195996" indent="-347749">
              <a:spcBef>
                <a:spcPts val="2672"/>
              </a:spcBef>
              <a:defRPr sz="2200"/>
            </a:lvl3pPr>
            <a:lvl4pPr marL="1508508" indent="-347749">
              <a:spcBef>
                <a:spcPts val="2672"/>
              </a:spcBef>
              <a:defRPr sz="2200"/>
            </a:lvl4pPr>
            <a:lvl5pPr marL="1821020" indent="-347749">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44107746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892969" y="1946673"/>
            <a:ext cx="3545086" cy="4018359"/>
          </a:xfrm>
          <a:prstGeom prst="rect">
            <a:avLst/>
          </a:prstGeom>
        </p:spPr>
        <p:txBody>
          <a:bodyPr/>
          <a:lstStyle>
            <a:lvl1pPr marL="570973" indent="-347749">
              <a:spcBef>
                <a:spcPts val="2672"/>
              </a:spcBef>
              <a:defRPr sz="2200"/>
            </a:lvl1pPr>
            <a:lvl2pPr marL="883485" indent="-347749">
              <a:spcBef>
                <a:spcPts val="2672"/>
              </a:spcBef>
              <a:defRPr sz="2200"/>
            </a:lvl2pPr>
            <a:lvl3pPr marL="1195996" indent="-347749">
              <a:spcBef>
                <a:spcPts val="2672"/>
              </a:spcBef>
              <a:defRPr sz="2200"/>
            </a:lvl3pPr>
            <a:lvl4pPr marL="1508508" indent="-347749">
              <a:spcBef>
                <a:spcPts val="2672"/>
              </a:spcBef>
              <a:defRPr sz="2200"/>
            </a:lvl4pPr>
            <a:lvl5pPr marL="1821020" indent="-347749">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058887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5464970" y="1946673"/>
            <a:ext cx="2786063" cy="4018359"/>
          </a:xfrm>
          <a:prstGeom prst="rect">
            <a:avLst/>
          </a:prstGeom>
        </p:spPr>
        <p:txBody>
          <a:bodyPr/>
          <a:lstStyle>
            <a:lvl1pPr marL="570973" indent="-347749">
              <a:spcBef>
                <a:spcPts val="2672"/>
              </a:spcBef>
              <a:defRPr sz="2200"/>
            </a:lvl1pPr>
            <a:lvl2pPr marL="883485" indent="-347749">
              <a:spcBef>
                <a:spcPts val="2672"/>
              </a:spcBef>
              <a:defRPr sz="2200"/>
            </a:lvl2pPr>
            <a:lvl3pPr marL="1195996" indent="-347749">
              <a:spcBef>
                <a:spcPts val="2672"/>
              </a:spcBef>
              <a:defRPr sz="2200"/>
            </a:lvl3pPr>
            <a:lvl4pPr marL="1508508" indent="-347749">
              <a:spcBef>
                <a:spcPts val="2672"/>
              </a:spcBef>
              <a:defRPr sz="2200"/>
            </a:lvl4pPr>
            <a:lvl5pPr marL="1821020" indent="-347749">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6419304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144" name="Shape 144"/>
          <p:cNvSpPr>
            <a:spLocks noGrp="1"/>
          </p:cNvSpPr>
          <p:nvPr>
            <p:ph type="pic" sz="quarter" idx="13"/>
          </p:nvPr>
        </p:nvSpPr>
        <p:spPr>
          <a:xfrm>
            <a:off x="5063133" y="2044899"/>
            <a:ext cx="2857500" cy="3812977"/>
          </a:xfrm>
          <a:prstGeom prst="rect">
            <a:avLst/>
          </a:prstGeom>
        </p:spPr>
        <p:txBody>
          <a:bodyPr lIns="64288" tIns="32144" rIns="64288" bIns="32144" anchor="t"/>
          <a:lstStyle/>
          <a:p>
            <a:endParaRPr dirty="0"/>
          </a:p>
        </p:txBody>
      </p:sp>
      <p:sp>
        <p:nvSpPr>
          <p:cNvPr id="145" name="Shape 145"/>
          <p:cNvSpPr>
            <a:spLocks noGrp="1"/>
          </p:cNvSpPr>
          <p:nvPr>
            <p:ph type="title"/>
          </p:nvPr>
        </p:nvSpPr>
        <p:spPr>
          <a:prstGeom prst="rect">
            <a:avLst/>
          </a:prstGeom>
        </p:spPr>
        <p:txBody>
          <a:bodyPr/>
          <a:lstStyle/>
          <a:p>
            <a:r>
              <a:t>Title Text</a:t>
            </a:r>
          </a:p>
        </p:txBody>
      </p:sp>
      <p:sp>
        <p:nvSpPr>
          <p:cNvPr id="146" name="Shape 146"/>
          <p:cNvSpPr>
            <a:spLocks noGrp="1"/>
          </p:cNvSpPr>
          <p:nvPr>
            <p:ph type="body" sz="half" idx="1"/>
          </p:nvPr>
        </p:nvSpPr>
        <p:spPr>
          <a:xfrm>
            <a:off x="892969" y="1946673"/>
            <a:ext cx="3545086" cy="4018359"/>
          </a:xfrm>
          <a:prstGeom prst="rect">
            <a:avLst/>
          </a:prstGeom>
        </p:spPr>
        <p:txBody>
          <a:bodyPr/>
          <a:lstStyle>
            <a:lvl1pPr marL="570973" indent="-347749">
              <a:spcBef>
                <a:spcPts val="2672"/>
              </a:spcBef>
              <a:defRPr sz="2200"/>
            </a:lvl1pPr>
            <a:lvl2pPr marL="883485" indent="-347749">
              <a:spcBef>
                <a:spcPts val="2672"/>
              </a:spcBef>
              <a:defRPr sz="2200"/>
            </a:lvl2pPr>
            <a:lvl3pPr marL="1195996" indent="-347749">
              <a:spcBef>
                <a:spcPts val="2672"/>
              </a:spcBef>
              <a:defRPr sz="2200"/>
            </a:lvl3pPr>
            <a:lvl4pPr marL="1508508" indent="-347749">
              <a:spcBef>
                <a:spcPts val="2672"/>
              </a:spcBef>
              <a:defRPr sz="2200"/>
            </a:lvl4pPr>
            <a:lvl5pPr marL="1821020" indent="-347749">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6121496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154" name="Shape 154"/>
          <p:cNvSpPr>
            <a:spLocks noGrp="1"/>
          </p:cNvSpPr>
          <p:nvPr>
            <p:ph type="title"/>
          </p:nvPr>
        </p:nvSpPr>
        <p:spPr>
          <a:xfrm>
            <a:off x="892970" y="1151930"/>
            <a:ext cx="7358063" cy="2321719"/>
          </a:xfrm>
          <a:prstGeom prst="rect">
            <a:avLst/>
          </a:prstGeom>
        </p:spPr>
        <p:txBody>
          <a:bodyPr anchor="b"/>
          <a:lstStyle/>
          <a:p>
            <a:r>
              <a:t>Title Text</a:t>
            </a:r>
          </a:p>
        </p:txBody>
      </p:sp>
      <p:sp>
        <p:nvSpPr>
          <p:cNvPr id="155" name="Shape 155"/>
          <p:cNvSpPr>
            <a:spLocks noGrp="1"/>
          </p:cNvSpPr>
          <p:nvPr>
            <p:ph type="body" sz="quarter" idx="1"/>
          </p:nvPr>
        </p:nvSpPr>
        <p:spPr>
          <a:xfrm>
            <a:off x="892970" y="3536156"/>
            <a:ext cx="7358063" cy="794742"/>
          </a:xfrm>
          <a:prstGeom prst="rect">
            <a:avLst/>
          </a:prstGeom>
        </p:spPr>
        <p:txBody>
          <a:bodyPr anchor="t"/>
          <a:lstStyle>
            <a:lvl1pPr marL="0" indent="0" algn="ctr">
              <a:spcBef>
                <a:spcPts val="0"/>
              </a:spcBef>
              <a:buSzTx/>
              <a:buNone/>
              <a:defRPr sz="2500"/>
            </a:lvl1pPr>
            <a:lvl2pPr marL="0" indent="0" algn="ctr">
              <a:spcBef>
                <a:spcPts val="0"/>
              </a:spcBef>
              <a:buSzTx/>
              <a:buNone/>
              <a:defRPr sz="2500"/>
            </a:lvl2pPr>
            <a:lvl3pPr marL="0" indent="0" algn="ctr">
              <a:spcBef>
                <a:spcPts val="0"/>
              </a:spcBef>
              <a:buSzTx/>
              <a:buNone/>
              <a:defRPr sz="2500"/>
            </a:lvl3pPr>
            <a:lvl4pPr marL="0" indent="0" algn="ctr">
              <a:spcBef>
                <a:spcPts val="0"/>
              </a:spcBef>
              <a:buSzTx/>
              <a:buNone/>
              <a:defRPr sz="2500"/>
            </a:lvl4pPr>
            <a:lvl5pPr marL="0" indent="0" algn="ctr">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56" name="Shape 15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3012796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3" name="Shape 1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 name="Shape 164"/>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8387957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Photo - Horizontal">
    <p:spTree>
      <p:nvGrpSpPr>
        <p:cNvPr id="1" name=""/>
        <p:cNvGrpSpPr/>
        <p:nvPr/>
      </p:nvGrpSpPr>
      <p:grpSpPr>
        <a:xfrm>
          <a:off x="0" y="0"/>
          <a:ext cx="0" cy="0"/>
          <a:chOff x="0" y="0"/>
          <a:chExt cx="0" cy="0"/>
        </a:xfrm>
      </p:grpSpPr>
      <p:sp>
        <p:nvSpPr>
          <p:cNvPr id="171" name="Shape 171"/>
          <p:cNvSpPr>
            <a:spLocks noGrp="1"/>
          </p:cNvSpPr>
          <p:nvPr>
            <p:ph type="pic" sz="half" idx="13"/>
          </p:nvPr>
        </p:nvSpPr>
        <p:spPr>
          <a:xfrm>
            <a:off x="2428875" y="1268015"/>
            <a:ext cx="4286250" cy="3214688"/>
          </a:xfrm>
          <a:prstGeom prst="rect">
            <a:avLst/>
          </a:prstGeom>
        </p:spPr>
        <p:txBody>
          <a:bodyPr lIns="64288" tIns="32144" rIns="64288" bIns="32144" anchor="t"/>
          <a:lstStyle/>
          <a:p>
            <a:endParaRPr dirty="0"/>
          </a:p>
        </p:txBody>
      </p:sp>
      <p:sp>
        <p:nvSpPr>
          <p:cNvPr id="172" name="Shape 172"/>
          <p:cNvSpPr>
            <a:spLocks noGrp="1"/>
          </p:cNvSpPr>
          <p:nvPr>
            <p:ph type="title"/>
          </p:nvPr>
        </p:nvSpPr>
        <p:spPr>
          <a:xfrm>
            <a:off x="892970" y="5179219"/>
            <a:ext cx="7358063" cy="1196578"/>
          </a:xfrm>
          <a:prstGeom prst="rect">
            <a:avLst/>
          </a:prstGeom>
        </p:spPr>
        <p:txBody>
          <a:body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21737614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Photo - Horizontal">
    <p:spTree>
      <p:nvGrpSpPr>
        <p:cNvPr id="1" name=""/>
        <p:cNvGrpSpPr/>
        <p:nvPr/>
      </p:nvGrpSpPr>
      <p:grpSpPr>
        <a:xfrm>
          <a:off x="0" y="0"/>
          <a:ext cx="0" cy="0"/>
          <a:chOff x="0" y="0"/>
          <a:chExt cx="0" cy="0"/>
        </a:xfrm>
      </p:grpSpPr>
      <p:sp>
        <p:nvSpPr>
          <p:cNvPr id="180" name="Shape 180"/>
          <p:cNvSpPr>
            <a:spLocks noGrp="1"/>
          </p:cNvSpPr>
          <p:nvPr>
            <p:ph type="pic" sz="half" idx="13"/>
          </p:nvPr>
        </p:nvSpPr>
        <p:spPr>
          <a:xfrm>
            <a:off x="2428875" y="1268015"/>
            <a:ext cx="4286250" cy="3214688"/>
          </a:xfrm>
          <a:prstGeom prst="rect">
            <a:avLst/>
          </a:prstGeom>
        </p:spPr>
        <p:txBody>
          <a:bodyPr lIns="64288" tIns="32144" rIns="64288" bIns="32144" anchor="t"/>
          <a:lstStyle/>
          <a:p>
            <a:endParaRPr dirty="0"/>
          </a:p>
        </p:txBody>
      </p:sp>
      <p:sp>
        <p:nvSpPr>
          <p:cNvPr id="181" name="Shape 181"/>
          <p:cNvSpPr>
            <a:spLocks noGrp="1"/>
          </p:cNvSpPr>
          <p:nvPr>
            <p:ph type="title"/>
          </p:nvPr>
        </p:nvSpPr>
        <p:spPr>
          <a:xfrm>
            <a:off x="892970" y="5179219"/>
            <a:ext cx="7358063" cy="1196578"/>
          </a:xfrm>
          <a:prstGeom prst="rect">
            <a:avLst/>
          </a:prstGeom>
        </p:spPr>
        <p:txBody>
          <a:bodyPr/>
          <a:lstStyle/>
          <a:p>
            <a:r>
              <a:t>Title Text</a:t>
            </a:r>
          </a:p>
        </p:txBody>
      </p:sp>
      <p:sp>
        <p:nvSpPr>
          <p:cNvPr id="182" name="Shape 18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2339262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1151930"/>
            <a:ext cx="7358063" cy="2321719"/>
          </a:xfrm>
          <a:prstGeom prst="rect">
            <a:avLst/>
          </a:prstGeom>
        </p:spPr>
        <p:txBody>
          <a:bodyPr anchor="b"/>
          <a:lstStyle/>
          <a:p>
            <a:r>
              <a:t>Title Text</a:t>
            </a:r>
          </a:p>
        </p:txBody>
      </p:sp>
      <p:sp>
        <p:nvSpPr>
          <p:cNvPr id="12" name="Shape 12"/>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500"/>
            </a:lvl1pPr>
            <a:lvl2pPr marL="0" indent="0" algn="ctr">
              <a:spcBef>
                <a:spcPts val="0"/>
              </a:spcBef>
              <a:buSzTx/>
              <a:buNone/>
              <a:defRPr sz="2500"/>
            </a:lvl2pPr>
            <a:lvl3pPr marL="0" indent="0" algn="ctr">
              <a:spcBef>
                <a:spcPts val="0"/>
              </a:spcBef>
              <a:buSzTx/>
              <a:buNone/>
              <a:defRPr sz="2500"/>
            </a:lvl3pPr>
            <a:lvl4pPr marL="0" indent="0" algn="ctr">
              <a:spcBef>
                <a:spcPts val="0"/>
              </a:spcBef>
              <a:buSzTx/>
              <a:buNone/>
              <a:defRPr sz="2500"/>
            </a:lvl4pPr>
            <a:lvl5pPr marL="0" indent="0" algn="ctr">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8064670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892969" y="1946672"/>
            <a:ext cx="7358063"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59483682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892969" y="1946672"/>
            <a:ext cx="7358063" cy="4018359"/>
          </a:xfrm>
          <a:prstGeom prst="rect">
            <a:avLst/>
          </a:prstGeom>
        </p:spPr>
        <p:txBody>
          <a:bodyPr numCol="2" spcCol="367890" anchor="t"/>
          <a:lstStyle>
            <a:lvl1pPr marL="571002" indent="-347767">
              <a:spcBef>
                <a:spcPts val="2672"/>
              </a:spcBef>
              <a:defRPr sz="2200"/>
            </a:lvl1pPr>
            <a:lvl2pPr marL="883530" indent="-347767">
              <a:spcBef>
                <a:spcPts val="2672"/>
              </a:spcBef>
              <a:defRPr sz="2200"/>
            </a:lvl2pPr>
            <a:lvl3pPr marL="1196057" indent="-347767">
              <a:spcBef>
                <a:spcPts val="2672"/>
              </a:spcBef>
              <a:defRPr sz="2200"/>
            </a:lvl3pPr>
            <a:lvl4pPr marL="1508585" indent="-347767">
              <a:spcBef>
                <a:spcPts val="2672"/>
              </a:spcBef>
              <a:defRPr sz="2200"/>
            </a:lvl4pPr>
            <a:lvl5pPr marL="1821113" indent="-347767">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5971093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5033962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2306319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1151516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892969" y="2089547"/>
            <a:ext cx="7358063" cy="2678906"/>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55470557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28875" y="1268015"/>
            <a:ext cx="4286250" cy="3214688"/>
          </a:xfrm>
          <a:prstGeom prst="rect">
            <a:avLst/>
          </a:prstGeom>
        </p:spPr>
        <p:txBody>
          <a:bodyPr lIns="64291" tIns="32145" rIns="64291" bIns="32145" anchor="t"/>
          <a:lstStyle/>
          <a:p>
            <a:endParaRPr dirty="0"/>
          </a:p>
        </p:txBody>
      </p:sp>
      <p:sp>
        <p:nvSpPr>
          <p:cNvPr id="70" name="Shape 70"/>
          <p:cNvSpPr>
            <a:spLocks noGrp="1"/>
          </p:cNvSpPr>
          <p:nvPr>
            <p:ph type="title"/>
          </p:nvPr>
        </p:nvSpPr>
        <p:spPr>
          <a:xfrm>
            <a:off x="892969" y="5179219"/>
            <a:ext cx="7358063" cy="1196578"/>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77973170"/>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28875" y="1268015"/>
            <a:ext cx="4286250" cy="3214688"/>
          </a:xfrm>
          <a:prstGeom prst="rect">
            <a:avLst/>
          </a:prstGeom>
          <a:effectLst>
            <a:reflection stA="50000" endPos="40000" dir="5400000" sy="-100000" algn="bl" rotWithShape="0"/>
          </a:effectLst>
        </p:spPr>
        <p:txBody>
          <a:bodyPr lIns="64291" tIns="32145" rIns="64291" bIns="32145" anchor="t"/>
          <a:lstStyle/>
          <a:p>
            <a:endParaRPr dirty="0"/>
          </a:p>
        </p:txBody>
      </p:sp>
      <p:sp>
        <p:nvSpPr>
          <p:cNvPr id="79" name="Shape 79"/>
          <p:cNvSpPr>
            <a:spLocks noGrp="1"/>
          </p:cNvSpPr>
          <p:nvPr>
            <p:ph type="title"/>
          </p:nvPr>
        </p:nvSpPr>
        <p:spPr>
          <a:xfrm>
            <a:off x="892969" y="5179219"/>
            <a:ext cx="7358063" cy="1196578"/>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93156638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half" idx="13"/>
          </p:nvPr>
        </p:nvSpPr>
        <p:spPr>
          <a:xfrm>
            <a:off x="4884539" y="1285875"/>
            <a:ext cx="3214688" cy="4286250"/>
          </a:xfrm>
          <a:prstGeom prst="rect">
            <a:avLst/>
          </a:prstGeom>
        </p:spPr>
        <p:txBody>
          <a:bodyPr lIns="64291" tIns="32145" rIns="64291" bIns="32145" anchor="t"/>
          <a:lstStyle/>
          <a:p>
            <a:endParaRPr dirty="0"/>
          </a:p>
        </p:txBody>
      </p:sp>
      <p:sp>
        <p:nvSpPr>
          <p:cNvPr id="88" name="Shape 88"/>
          <p:cNvSpPr>
            <a:spLocks noGrp="1"/>
          </p:cNvSpPr>
          <p:nvPr>
            <p:ph type="title"/>
          </p:nvPr>
        </p:nvSpPr>
        <p:spPr>
          <a:xfrm>
            <a:off x="446484" y="1071562"/>
            <a:ext cx="4125516" cy="2321719"/>
          </a:xfrm>
          <a:prstGeom prst="rect">
            <a:avLst/>
          </a:prstGeom>
        </p:spPr>
        <p:txBody>
          <a:bodyPr anchor="b"/>
          <a:lstStyle>
            <a:lvl1pPr>
              <a:defRPr sz="4900"/>
            </a:lvl1pPr>
          </a:lstStyle>
          <a:p>
            <a:r>
              <a:t>Title Text</a:t>
            </a:r>
          </a:p>
        </p:txBody>
      </p:sp>
      <p:sp>
        <p:nvSpPr>
          <p:cNvPr id="89" name="Shape 89"/>
          <p:cNvSpPr>
            <a:spLocks noGrp="1"/>
          </p:cNvSpPr>
          <p:nvPr>
            <p:ph type="body" sz="quarter" idx="1"/>
          </p:nvPr>
        </p:nvSpPr>
        <p:spPr>
          <a:xfrm>
            <a:off x="446484" y="3446859"/>
            <a:ext cx="4125516" cy="2321719"/>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3251608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half" idx="13"/>
          </p:nvPr>
        </p:nvSpPr>
        <p:spPr>
          <a:xfrm>
            <a:off x="4884539" y="1285875"/>
            <a:ext cx="3214688" cy="4286250"/>
          </a:xfrm>
          <a:prstGeom prst="rect">
            <a:avLst/>
          </a:prstGeom>
          <a:effectLst>
            <a:reflection stA="50000" endPos="40000" dir="5400000" sy="-100000" algn="bl" rotWithShape="0"/>
          </a:effectLst>
        </p:spPr>
        <p:txBody>
          <a:bodyPr lIns="64291" tIns="32145" rIns="64291" bIns="32145" anchor="t"/>
          <a:lstStyle/>
          <a:p>
            <a:endParaRPr dirty="0"/>
          </a:p>
        </p:txBody>
      </p:sp>
      <p:sp>
        <p:nvSpPr>
          <p:cNvPr id="98" name="Shape 98"/>
          <p:cNvSpPr>
            <a:spLocks noGrp="1"/>
          </p:cNvSpPr>
          <p:nvPr>
            <p:ph type="title"/>
          </p:nvPr>
        </p:nvSpPr>
        <p:spPr>
          <a:xfrm>
            <a:off x="446484" y="1071562"/>
            <a:ext cx="4125516" cy="2321719"/>
          </a:xfrm>
          <a:prstGeom prst="rect">
            <a:avLst/>
          </a:prstGeom>
        </p:spPr>
        <p:txBody>
          <a:bodyPr anchor="b"/>
          <a:lstStyle>
            <a:lvl1pPr>
              <a:defRPr sz="4900"/>
            </a:lvl1pPr>
          </a:lstStyle>
          <a:p>
            <a:r>
              <a:t>Title Text</a:t>
            </a:r>
          </a:p>
        </p:txBody>
      </p:sp>
      <p:sp>
        <p:nvSpPr>
          <p:cNvPr id="99" name="Shape 99"/>
          <p:cNvSpPr>
            <a:spLocks noGrp="1"/>
          </p:cNvSpPr>
          <p:nvPr>
            <p:ph type="body" sz="quarter" idx="1"/>
          </p:nvPr>
        </p:nvSpPr>
        <p:spPr>
          <a:xfrm>
            <a:off x="446484" y="3446859"/>
            <a:ext cx="4125516" cy="2321719"/>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5556061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5063133" y="2044898"/>
            <a:ext cx="2857500" cy="3812977"/>
          </a:xfrm>
          <a:prstGeom prst="rect">
            <a:avLst/>
          </a:prstGeom>
        </p:spPr>
        <p:txBody>
          <a:bodyPr lIns="64291" tIns="32145" rIns="64291" bIns="32145" anchor="t"/>
          <a:lstStyle/>
          <a:p>
            <a:endParaRPr dirty="0"/>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892969" y="1946672"/>
            <a:ext cx="3545086" cy="4018359"/>
          </a:xfrm>
          <a:prstGeom prst="rect">
            <a:avLst/>
          </a:prstGeom>
        </p:spPr>
        <p:txBody>
          <a:bodyPr/>
          <a:lstStyle>
            <a:lvl1pPr marL="571002" indent="-347767">
              <a:spcBef>
                <a:spcPts val="2672"/>
              </a:spcBef>
              <a:defRPr sz="2200"/>
            </a:lvl1pPr>
            <a:lvl2pPr marL="883530" indent="-347767">
              <a:spcBef>
                <a:spcPts val="2672"/>
              </a:spcBef>
              <a:defRPr sz="2200"/>
            </a:lvl2pPr>
            <a:lvl3pPr marL="1196057" indent="-347767">
              <a:spcBef>
                <a:spcPts val="2672"/>
              </a:spcBef>
              <a:defRPr sz="2200"/>
            </a:lvl3pPr>
            <a:lvl4pPr marL="1508585" indent="-347767">
              <a:spcBef>
                <a:spcPts val="2672"/>
              </a:spcBef>
              <a:defRPr sz="2200"/>
            </a:lvl4pPr>
            <a:lvl5pPr marL="1821113" indent="-347767">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601573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892969" y="1946672"/>
            <a:ext cx="3545086" cy="4018359"/>
          </a:xfrm>
          <a:prstGeom prst="rect">
            <a:avLst/>
          </a:prstGeom>
        </p:spPr>
        <p:txBody>
          <a:bodyPr/>
          <a:lstStyle>
            <a:lvl1pPr marL="571002" indent="-347767">
              <a:spcBef>
                <a:spcPts val="2672"/>
              </a:spcBef>
              <a:defRPr sz="2200"/>
            </a:lvl1pPr>
            <a:lvl2pPr marL="883530" indent="-347767">
              <a:spcBef>
                <a:spcPts val="2672"/>
              </a:spcBef>
              <a:defRPr sz="2200"/>
            </a:lvl2pPr>
            <a:lvl3pPr marL="1196057" indent="-347767">
              <a:spcBef>
                <a:spcPts val="2672"/>
              </a:spcBef>
              <a:defRPr sz="2200"/>
            </a:lvl3pPr>
            <a:lvl4pPr marL="1508585" indent="-347767">
              <a:spcBef>
                <a:spcPts val="2672"/>
              </a:spcBef>
              <a:defRPr sz="2200"/>
            </a:lvl4pPr>
            <a:lvl5pPr marL="1821113" indent="-347767">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5435315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5464969" y="1946672"/>
            <a:ext cx="2786063" cy="4018359"/>
          </a:xfrm>
          <a:prstGeom prst="rect">
            <a:avLst/>
          </a:prstGeom>
        </p:spPr>
        <p:txBody>
          <a:bodyPr/>
          <a:lstStyle>
            <a:lvl1pPr marL="571002" indent="-347767">
              <a:spcBef>
                <a:spcPts val="2672"/>
              </a:spcBef>
              <a:defRPr sz="2200"/>
            </a:lvl1pPr>
            <a:lvl2pPr marL="883530" indent="-347767">
              <a:spcBef>
                <a:spcPts val="2672"/>
              </a:spcBef>
              <a:defRPr sz="2200"/>
            </a:lvl2pPr>
            <a:lvl3pPr marL="1196057" indent="-347767">
              <a:spcBef>
                <a:spcPts val="2672"/>
              </a:spcBef>
              <a:defRPr sz="2200"/>
            </a:lvl3pPr>
            <a:lvl4pPr marL="1508585" indent="-347767">
              <a:spcBef>
                <a:spcPts val="2672"/>
              </a:spcBef>
              <a:defRPr sz="2200"/>
            </a:lvl4pPr>
            <a:lvl5pPr marL="1821113" indent="-347767">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638296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144" name="Shape 144"/>
          <p:cNvSpPr>
            <a:spLocks noGrp="1"/>
          </p:cNvSpPr>
          <p:nvPr>
            <p:ph type="pic" sz="quarter" idx="13"/>
          </p:nvPr>
        </p:nvSpPr>
        <p:spPr>
          <a:xfrm>
            <a:off x="5063133" y="2044898"/>
            <a:ext cx="2857500" cy="3812977"/>
          </a:xfrm>
          <a:prstGeom prst="rect">
            <a:avLst/>
          </a:prstGeom>
        </p:spPr>
        <p:txBody>
          <a:bodyPr lIns="64291" tIns="32145" rIns="64291" bIns="32145" anchor="t"/>
          <a:lstStyle/>
          <a:p>
            <a:endParaRPr dirty="0"/>
          </a:p>
        </p:txBody>
      </p:sp>
      <p:sp>
        <p:nvSpPr>
          <p:cNvPr id="145" name="Shape 145"/>
          <p:cNvSpPr>
            <a:spLocks noGrp="1"/>
          </p:cNvSpPr>
          <p:nvPr>
            <p:ph type="title"/>
          </p:nvPr>
        </p:nvSpPr>
        <p:spPr>
          <a:prstGeom prst="rect">
            <a:avLst/>
          </a:prstGeom>
        </p:spPr>
        <p:txBody>
          <a:bodyPr/>
          <a:lstStyle/>
          <a:p>
            <a:r>
              <a:t>Title Text</a:t>
            </a:r>
          </a:p>
        </p:txBody>
      </p:sp>
      <p:sp>
        <p:nvSpPr>
          <p:cNvPr id="146" name="Shape 146"/>
          <p:cNvSpPr>
            <a:spLocks noGrp="1"/>
          </p:cNvSpPr>
          <p:nvPr>
            <p:ph type="body" sz="half" idx="1"/>
          </p:nvPr>
        </p:nvSpPr>
        <p:spPr>
          <a:xfrm>
            <a:off x="892969" y="1946672"/>
            <a:ext cx="3545086" cy="4018359"/>
          </a:xfrm>
          <a:prstGeom prst="rect">
            <a:avLst/>
          </a:prstGeom>
        </p:spPr>
        <p:txBody>
          <a:bodyPr/>
          <a:lstStyle>
            <a:lvl1pPr marL="571002" indent="-347767">
              <a:spcBef>
                <a:spcPts val="2672"/>
              </a:spcBef>
              <a:defRPr sz="2200"/>
            </a:lvl1pPr>
            <a:lvl2pPr marL="883530" indent="-347767">
              <a:spcBef>
                <a:spcPts val="2672"/>
              </a:spcBef>
              <a:defRPr sz="2200"/>
            </a:lvl2pPr>
            <a:lvl3pPr marL="1196057" indent="-347767">
              <a:spcBef>
                <a:spcPts val="2672"/>
              </a:spcBef>
              <a:defRPr sz="2200"/>
            </a:lvl3pPr>
            <a:lvl4pPr marL="1508585" indent="-347767">
              <a:spcBef>
                <a:spcPts val="2672"/>
              </a:spcBef>
              <a:defRPr sz="2200"/>
            </a:lvl4pPr>
            <a:lvl5pPr marL="1821113" indent="-347767">
              <a:spcBef>
                <a:spcPts val="2672"/>
              </a:spcBef>
              <a:defRPr sz="2200"/>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2871307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154" name="Shape 154"/>
          <p:cNvSpPr>
            <a:spLocks noGrp="1"/>
          </p:cNvSpPr>
          <p:nvPr>
            <p:ph type="title"/>
          </p:nvPr>
        </p:nvSpPr>
        <p:spPr>
          <a:xfrm>
            <a:off x="892969" y="1151930"/>
            <a:ext cx="7358063" cy="2321719"/>
          </a:xfrm>
          <a:prstGeom prst="rect">
            <a:avLst/>
          </a:prstGeom>
        </p:spPr>
        <p:txBody>
          <a:bodyPr anchor="b"/>
          <a:lstStyle/>
          <a:p>
            <a:r>
              <a:t>Title Text</a:t>
            </a:r>
          </a:p>
        </p:txBody>
      </p:sp>
      <p:sp>
        <p:nvSpPr>
          <p:cNvPr id="155" name="Shape 155"/>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500"/>
            </a:lvl1pPr>
            <a:lvl2pPr marL="0" indent="0" algn="ctr">
              <a:spcBef>
                <a:spcPts val="0"/>
              </a:spcBef>
              <a:buSzTx/>
              <a:buNone/>
              <a:defRPr sz="2500"/>
            </a:lvl2pPr>
            <a:lvl3pPr marL="0" indent="0" algn="ctr">
              <a:spcBef>
                <a:spcPts val="0"/>
              </a:spcBef>
              <a:buSzTx/>
              <a:buNone/>
              <a:defRPr sz="2500"/>
            </a:lvl3pPr>
            <a:lvl4pPr marL="0" indent="0" algn="ctr">
              <a:spcBef>
                <a:spcPts val="0"/>
              </a:spcBef>
              <a:buSzTx/>
              <a:buNone/>
              <a:defRPr sz="2500"/>
            </a:lvl4pPr>
            <a:lvl5pPr marL="0" indent="0" algn="ctr">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56" name="Shape 15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2548970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3" name="Shape 1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 name="Shape 164"/>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56589686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Photo - Horizontal">
    <p:spTree>
      <p:nvGrpSpPr>
        <p:cNvPr id="1" name=""/>
        <p:cNvGrpSpPr/>
        <p:nvPr/>
      </p:nvGrpSpPr>
      <p:grpSpPr>
        <a:xfrm>
          <a:off x="0" y="0"/>
          <a:ext cx="0" cy="0"/>
          <a:chOff x="0" y="0"/>
          <a:chExt cx="0" cy="0"/>
        </a:xfrm>
      </p:grpSpPr>
      <p:sp>
        <p:nvSpPr>
          <p:cNvPr id="171" name="Shape 171"/>
          <p:cNvSpPr>
            <a:spLocks noGrp="1"/>
          </p:cNvSpPr>
          <p:nvPr>
            <p:ph type="pic" sz="half" idx="13"/>
          </p:nvPr>
        </p:nvSpPr>
        <p:spPr>
          <a:xfrm>
            <a:off x="2428875" y="1268015"/>
            <a:ext cx="4286250" cy="3214688"/>
          </a:xfrm>
          <a:prstGeom prst="rect">
            <a:avLst/>
          </a:prstGeom>
        </p:spPr>
        <p:txBody>
          <a:bodyPr lIns="64291" tIns="32145" rIns="64291" bIns="32145" anchor="t"/>
          <a:lstStyle/>
          <a:p>
            <a:endParaRPr dirty="0"/>
          </a:p>
        </p:txBody>
      </p:sp>
      <p:sp>
        <p:nvSpPr>
          <p:cNvPr id="172" name="Shape 172"/>
          <p:cNvSpPr>
            <a:spLocks noGrp="1"/>
          </p:cNvSpPr>
          <p:nvPr>
            <p:ph type="title"/>
          </p:nvPr>
        </p:nvSpPr>
        <p:spPr>
          <a:xfrm>
            <a:off x="892969" y="5179219"/>
            <a:ext cx="7358063" cy="1196578"/>
          </a:xfrm>
          <a:prstGeom prst="rect">
            <a:avLst/>
          </a:prstGeom>
        </p:spPr>
        <p:txBody>
          <a:body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537975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_Photo - Horizontal">
    <p:spTree>
      <p:nvGrpSpPr>
        <p:cNvPr id="1" name=""/>
        <p:cNvGrpSpPr/>
        <p:nvPr/>
      </p:nvGrpSpPr>
      <p:grpSpPr>
        <a:xfrm>
          <a:off x="0" y="0"/>
          <a:ext cx="0" cy="0"/>
          <a:chOff x="0" y="0"/>
          <a:chExt cx="0" cy="0"/>
        </a:xfrm>
      </p:grpSpPr>
      <p:sp>
        <p:nvSpPr>
          <p:cNvPr id="180" name="Shape 180"/>
          <p:cNvSpPr>
            <a:spLocks noGrp="1"/>
          </p:cNvSpPr>
          <p:nvPr>
            <p:ph type="pic" sz="half" idx="13"/>
          </p:nvPr>
        </p:nvSpPr>
        <p:spPr>
          <a:xfrm>
            <a:off x="2428875" y="1268015"/>
            <a:ext cx="4286250" cy="3214688"/>
          </a:xfrm>
          <a:prstGeom prst="rect">
            <a:avLst/>
          </a:prstGeom>
        </p:spPr>
        <p:txBody>
          <a:bodyPr lIns="64291" tIns="32145" rIns="64291" bIns="32145" anchor="t"/>
          <a:lstStyle/>
          <a:p>
            <a:endParaRPr dirty="0"/>
          </a:p>
        </p:txBody>
      </p:sp>
      <p:sp>
        <p:nvSpPr>
          <p:cNvPr id="181" name="Shape 181"/>
          <p:cNvSpPr>
            <a:spLocks noGrp="1"/>
          </p:cNvSpPr>
          <p:nvPr>
            <p:ph type="title"/>
          </p:nvPr>
        </p:nvSpPr>
        <p:spPr>
          <a:xfrm>
            <a:off x="892969" y="5179219"/>
            <a:ext cx="7358063" cy="1196578"/>
          </a:xfrm>
          <a:prstGeom prst="rect">
            <a:avLst/>
          </a:prstGeom>
        </p:spPr>
        <p:txBody>
          <a:bodyPr/>
          <a:lstStyle/>
          <a:p>
            <a:r>
              <a:t>Title Text</a:t>
            </a:r>
          </a:p>
        </p:txBody>
      </p:sp>
      <p:sp>
        <p:nvSpPr>
          <p:cNvPr id="182" name="Shape 18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5320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535AF48-9ECB-403F-8DCD-834CCA76C6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41394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6746C04-A7BA-4553-A911-6369CA2183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93175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5E5CE39-1328-42EA-8275-24ED3982789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93762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4112735-498B-48A2-860A-2668127A606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10227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9E32B94-062E-403C-BA94-26BAE20AEF9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532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4606F9A-72A8-44A7-9C35-F3179DCF29C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1155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B8A23A1-71D4-412E-B21E-37869941F78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80095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52F1A0-CC97-415F-9653-1689AC67A0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20738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C886C67-24D2-4442-B1B8-7A01033D39D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5457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A80E8CE-720C-4ECC-A298-3DE76CA1A3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550459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7A2AEF7-D82B-4655-A4A5-E623122986B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144048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ED2009F-F1C4-43D4-801B-4309BA90982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59038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C5E62C-54C2-4CE1-B11F-5DFF725EEACF}"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42053787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7120C2-C2DA-4784-B462-B1C329E0D459}"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8311407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ECBD6EA-8C52-48A7-8B7A-AED5880C99CD}"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88786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0.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8.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9.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fld id="{1D8BD707-D9CF-40AE-B4C6-C98DA3205C09}" type="datetimeFigureOut">
              <a:rPr lang="en-US" smtClean="0"/>
              <a:pPr/>
              <a:t>3/29/2019</a:t>
            </a:fld>
            <a:endParaRPr lang="en-US" dirty="0"/>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53"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2" indent="-285736" algn="l" defTabSz="91435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8" algn="l" defTabSz="91435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1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1514732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ctr" defTabSz="914353"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2" indent="-285736" algn="l" defTabSz="91435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8" algn="l" defTabSz="91435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1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defRPr sz="1400" dirty="0">
                <a:latin typeface="Times New Roman" pitchFamily="18" charset="0"/>
                <a:ea typeface="+mn-ea"/>
                <a:cs typeface="+mn-cs"/>
              </a:defRPr>
            </a:lvl1pPr>
          </a:lstStyle>
          <a:p>
            <a:pPr fontAlgn="base">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a:defRPr sz="1400" dirty="0">
                <a:latin typeface="Times New Roman" pitchFamily="18" charset="0"/>
                <a:ea typeface="+mn-ea"/>
                <a:cs typeface="+mn-cs"/>
              </a:defRPr>
            </a:lvl1pPr>
          </a:lstStyle>
          <a:p>
            <a:pPr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a:lvl1pPr>
          </a:lstStyle>
          <a:p>
            <a:pPr fontAlgn="base">
              <a:spcBef>
                <a:spcPct val="0"/>
              </a:spcBef>
              <a:spcAft>
                <a:spcPct val="0"/>
              </a:spcAft>
              <a:defRPr/>
            </a:pPr>
            <a:fld id="{C92CA624-8DD8-473B-97BC-166C5A8B2E0E}" type="slidenum">
              <a:rPr lang="en-US" altLang="en-US">
                <a:solidFill>
                  <a:srgbClr val="000000"/>
                </a:solidFill>
                <a:ea typeface="MS PGothic" pitchFamily="34" charset="-128"/>
              </a:rPr>
              <a:pPr fontAlgn="base">
                <a:spcBef>
                  <a:spcPct val="0"/>
                </a:spcBef>
                <a:spcAft>
                  <a:spcPct val="0"/>
                </a:spcAft>
                <a:defRPr/>
              </a:pPr>
              <a:t>‹#›</a:t>
            </a:fld>
            <a:endParaRPr lang="en-US" altLang="en-US" dirty="0">
              <a:solidFill>
                <a:srgbClr val="000000"/>
              </a:solidFill>
              <a:ea typeface="MS PGothic" pitchFamily="34" charset="-128"/>
            </a:endParaRPr>
          </a:p>
        </p:txBody>
      </p:sp>
    </p:spTree>
    <p:extLst>
      <p:ext uri="{BB962C8B-B14F-4D97-AF65-F5344CB8AC3E}">
        <p14:creationId xmlns:p14="http://schemas.microsoft.com/office/powerpoint/2010/main" val="2362146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5pPr>
      <a:lvl6pPr marL="457177" algn="ctr" rtl="0" fontAlgn="base">
        <a:spcBef>
          <a:spcPct val="0"/>
        </a:spcBef>
        <a:spcAft>
          <a:spcPct val="0"/>
        </a:spcAft>
        <a:defRPr sz="4400">
          <a:solidFill>
            <a:schemeClr val="tx2"/>
          </a:solidFill>
          <a:latin typeface="Times New Roman" pitchFamily="18" charset="0"/>
        </a:defRPr>
      </a:lvl6pPr>
      <a:lvl7pPr marL="914353" algn="ctr" rtl="0" fontAlgn="base">
        <a:spcBef>
          <a:spcPct val="0"/>
        </a:spcBef>
        <a:spcAft>
          <a:spcPct val="0"/>
        </a:spcAft>
        <a:defRPr sz="4400">
          <a:solidFill>
            <a:schemeClr val="tx2"/>
          </a:solidFill>
          <a:latin typeface="Times New Roman" pitchFamily="18" charset="0"/>
        </a:defRPr>
      </a:lvl7pPr>
      <a:lvl8pPr marL="1371530" algn="ctr" rtl="0" fontAlgn="base">
        <a:spcBef>
          <a:spcPct val="0"/>
        </a:spcBef>
        <a:spcAft>
          <a:spcPct val="0"/>
        </a:spcAft>
        <a:defRPr sz="4400">
          <a:solidFill>
            <a:schemeClr val="tx2"/>
          </a:solidFill>
          <a:latin typeface="Times New Roman" pitchFamily="18" charset="0"/>
        </a:defRPr>
      </a:lvl8pPr>
      <a:lvl9pPr marL="1828706" algn="ctr" rtl="0" fontAlgn="base">
        <a:spcBef>
          <a:spcPct val="0"/>
        </a:spcBef>
        <a:spcAft>
          <a:spcPct val="0"/>
        </a:spcAft>
        <a:defRPr sz="4400">
          <a:solidFill>
            <a:schemeClr val="tx2"/>
          </a:solidFill>
          <a:latin typeface="Times New Roman" pitchFamily="18"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12" indent="-285736" algn="l" rtl="0" eaLnBrk="0" fontAlgn="base" hangingPunct="0">
        <a:spcBef>
          <a:spcPct val="20000"/>
        </a:spcBef>
        <a:spcAft>
          <a:spcPct val="0"/>
        </a:spcAft>
        <a:buChar char="–"/>
        <a:defRPr sz="2800">
          <a:solidFill>
            <a:schemeClr val="tx1"/>
          </a:solidFill>
          <a:latin typeface="+mn-lt"/>
          <a:ea typeface="MS PGothic" pitchFamily="34" charset="-128"/>
        </a:defRPr>
      </a:lvl2pPr>
      <a:lvl3pPr marL="1142942" indent="-228588"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118" indent="-228588"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295" indent="-228588"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defRPr sz="1400">
                <a:ea typeface="宋体" charset="-122"/>
              </a:defRPr>
            </a:lvl1pPr>
          </a:lstStyle>
          <a:p>
            <a:pPr fontAlgn="base">
              <a:spcBef>
                <a:spcPct val="0"/>
              </a:spcBef>
              <a:spcAft>
                <a:spcPct val="0"/>
              </a:spcAft>
              <a:defRPr/>
            </a:pPr>
            <a:endParaRPr lang="en-US" altLang="zh-CN" dirty="0">
              <a:solidFill>
                <a:srgbClr val="000000"/>
              </a:solidFill>
            </a:endParaRPr>
          </a:p>
        </p:txBody>
      </p:sp>
      <p:sp>
        <p:nvSpPr>
          <p:cNvPr id="1029" name="Rectangle 5"/>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a:defRPr sz="1400">
                <a:ea typeface="宋体" charset="-122"/>
              </a:defRPr>
            </a:lvl1pPr>
          </a:lstStyle>
          <a:p>
            <a:pPr fontAlgn="base">
              <a:spcBef>
                <a:spcPct val="0"/>
              </a:spcBef>
              <a:spcAft>
                <a:spcPct val="0"/>
              </a:spcAft>
              <a:defRPr/>
            </a:pPr>
            <a:endParaRPr lang="en-US" altLang="zh-CN"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a:ea typeface="宋体" charset="-122"/>
              </a:defRPr>
            </a:lvl1pPr>
          </a:lstStyle>
          <a:p>
            <a:pPr fontAlgn="base">
              <a:spcBef>
                <a:spcPct val="0"/>
              </a:spcBef>
              <a:spcAft>
                <a:spcPct val="0"/>
              </a:spcAft>
              <a:defRPr/>
            </a:pPr>
            <a:fld id="{A9F185B2-85B2-443F-AC56-C7866180EFBF}" type="slidenum">
              <a:rPr lang="zh-CN" altLang="en-US">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2882370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177" algn="ctr" rtl="0" fontAlgn="base">
        <a:spcBef>
          <a:spcPct val="0"/>
        </a:spcBef>
        <a:spcAft>
          <a:spcPct val="0"/>
        </a:spcAft>
        <a:defRPr sz="4400">
          <a:solidFill>
            <a:schemeClr val="tx2"/>
          </a:solidFill>
          <a:latin typeface="Times New Roman" pitchFamily="18" charset="0"/>
        </a:defRPr>
      </a:lvl6pPr>
      <a:lvl7pPr marL="914353" algn="ctr" rtl="0" fontAlgn="base">
        <a:spcBef>
          <a:spcPct val="0"/>
        </a:spcBef>
        <a:spcAft>
          <a:spcPct val="0"/>
        </a:spcAft>
        <a:defRPr sz="4400">
          <a:solidFill>
            <a:schemeClr val="tx2"/>
          </a:solidFill>
          <a:latin typeface="Times New Roman" pitchFamily="18" charset="0"/>
        </a:defRPr>
      </a:lvl7pPr>
      <a:lvl8pPr marL="1371530" algn="ctr" rtl="0" fontAlgn="base">
        <a:spcBef>
          <a:spcPct val="0"/>
        </a:spcBef>
        <a:spcAft>
          <a:spcPct val="0"/>
        </a:spcAft>
        <a:defRPr sz="4400">
          <a:solidFill>
            <a:schemeClr val="tx2"/>
          </a:solidFill>
          <a:latin typeface="Times New Roman" pitchFamily="18" charset="0"/>
        </a:defRPr>
      </a:lvl8pPr>
      <a:lvl9pPr marL="1828706" algn="ctr" rtl="0" fontAlgn="base">
        <a:spcBef>
          <a:spcPct val="0"/>
        </a:spcBef>
        <a:spcAft>
          <a:spcPct val="0"/>
        </a:spcAft>
        <a:defRPr sz="4400">
          <a:solidFill>
            <a:schemeClr val="tx2"/>
          </a:solidFill>
          <a:latin typeface="Times New Roman" pitchFamily="18"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defRPr>
      </a:lvl2pPr>
      <a:lvl3pPr marL="1142942" indent="-228588" algn="l" rtl="0" eaLnBrk="0" fontAlgn="base" hangingPunct="0">
        <a:spcBef>
          <a:spcPct val="20000"/>
        </a:spcBef>
        <a:spcAft>
          <a:spcPct val="0"/>
        </a:spcAft>
        <a:buChar char="•"/>
        <a:defRPr sz="2400">
          <a:solidFill>
            <a:schemeClr val="tx1"/>
          </a:solidFill>
          <a:latin typeface="+mn-lt"/>
        </a:defRPr>
      </a:lvl3pPr>
      <a:lvl4pPr marL="1600118" indent="-228588" algn="l" rtl="0" eaLnBrk="0" fontAlgn="base" hangingPunct="0">
        <a:spcBef>
          <a:spcPct val="20000"/>
        </a:spcBef>
        <a:spcAft>
          <a:spcPct val="0"/>
        </a:spcAft>
        <a:buChar char="–"/>
        <a:defRPr sz="2000">
          <a:solidFill>
            <a:schemeClr val="tx1"/>
          </a:solidFill>
          <a:latin typeface="+mn-lt"/>
        </a:defRPr>
      </a:lvl4pPr>
      <a:lvl5pPr marL="2057295" indent="-228588" algn="l" rtl="0" eaLnBrk="0" fontAlgn="base" hangingPunct="0">
        <a:spcBef>
          <a:spcPct val="20000"/>
        </a:spcBef>
        <a:spcAft>
          <a:spcPct val="0"/>
        </a:spcAft>
        <a:buChar char="»"/>
        <a:defRPr sz="2000">
          <a:solidFill>
            <a:schemeClr val="tx1"/>
          </a:solidFill>
          <a:latin typeface="+mn-lt"/>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defRPr sz="1400" dirty="0"/>
            </a:lvl1pPr>
          </a:lstStyle>
          <a:p>
            <a:pPr fontAlgn="base">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a:defRPr sz="1400" dirty="0"/>
            </a:lvl1pPr>
          </a:lstStyle>
          <a:p>
            <a:pPr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a:lvl1pPr>
          </a:lstStyle>
          <a:p>
            <a:pPr fontAlgn="base">
              <a:spcBef>
                <a:spcPct val="0"/>
              </a:spcBef>
              <a:spcAft>
                <a:spcPct val="0"/>
              </a:spcAft>
              <a:defRPr/>
            </a:pPr>
            <a:fld id="{C6A664A5-BDCF-4B0E-8630-C8B0E9CF24F8}" type="slidenum">
              <a:rPr lang="en-US">
                <a:solidFill>
                  <a:srgbClr val="000000"/>
                </a:solidFill>
              </a:rPr>
              <a:pPr fontAlgn="base">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33168710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177" algn="ctr" rtl="0" fontAlgn="base">
        <a:spcBef>
          <a:spcPct val="0"/>
        </a:spcBef>
        <a:spcAft>
          <a:spcPct val="0"/>
        </a:spcAft>
        <a:defRPr sz="4400">
          <a:solidFill>
            <a:schemeClr val="tx2"/>
          </a:solidFill>
          <a:latin typeface="Times New Roman" pitchFamily="18" charset="0"/>
        </a:defRPr>
      </a:lvl6pPr>
      <a:lvl7pPr marL="914353" algn="ctr" rtl="0" fontAlgn="base">
        <a:spcBef>
          <a:spcPct val="0"/>
        </a:spcBef>
        <a:spcAft>
          <a:spcPct val="0"/>
        </a:spcAft>
        <a:defRPr sz="4400">
          <a:solidFill>
            <a:schemeClr val="tx2"/>
          </a:solidFill>
          <a:latin typeface="Times New Roman" pitchFamily="18" charset="0"/>
        </a:defRPr>
      </a:lvl7pPr>
      <a:lvl8pPr marL="1371530" algn="ctr" rtl="0" fontAlgn="base">
        <a:spcBef>
          <a:spcPct val="0"/>
        </a:spcBef>
        <a:spcAft>
          <a:spcPct val="0"/>
        </a:spcAft>
        <a:defRPr sz="4400">
          <a:solidFill>
            <a:schemeClr val="tx2"/>
          </a:solidFill>
          <a:latin typeface="Times New Roman" pitchFamily="18" charset="0"/>
        </a:defRPr>
      </a:lvl8pPr>
      <a:lvl9pPr marL="1828706" algn="ctr" rtl="0" fontAlgn="base">
        <a:spcBef>
          <a:spcPct val="0"/>
        </a:spcBef>
        <a:spcAft>
          <a:spcPct val="0"/>
        </a:spcAft>
        <a:defRPr sz="4400">
          <a:solidFill>
            <a:schemeClr val="tx2"/>
          </a:solidFill>
          <a:latin typeface="Times New Roman" pitchFamily="18"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defRPr>
      </a:lvl2pPr>
      <a:lvl3pPr marL="1142942" indent="-228588" algn="l" rtl="0" eaLnBrk="0" fontAlgn="base" hangingPunct="0">
        <a:spcBef>
          <a:spcPct val="20000"/>
        </a:spcBef>
        <a:spcAft>
          <a:spcPct val="0"/>
        </a:spcAft>
        <a:buChar char="•"/>
        <a:defRPr sz="2400">
          <a:solidFill>
            <a:schemeClr val="tx1"/>
          </a:solidFill>
          <a:latin typeface="+mn-lt"/>
        </a:defRPr>
      </a:lvl3pPr>
      <a:lvl4pPr marL="1600118" indent="-228588" algn="l" rtl="0" eaLnBrk="0" fontAlgn="base" hangingPunct="0">
        <a:spcBef>
          <a:spcPct val="20000"/>
        </a:spcBef>
        <a:spcAft>
          <a:spcPct val="0"/>
        </a:spcAft>
        <a:buChar char="–"/>
        <a:defRPr sz="2000">
          <a:solidFill>
            <a:schemeClr val="tx1"/>
          </a:solidFill>
          <a:latin typeface="+mn-lt"/>
        </a:defRPr>
      </a:lvl4pPr>
      <a:lvl5pPr marL="2057295" indent="-228588" algn="l" rtl="0" eaLnBrk="0" fontAlgn="base" hangingPunct="0">
        <a:spcBef>
          <a:spcPct val="20000"/>
        </a:spcBef>
        <a:spcAft>
          <a:spcPct val="0"/>
        </a:spcAft>
        <a:buChar char="»"/>
        <a:defRPr sz="2000">
          <a:solidFill>
            <a:schemeClr val="tx1"/>
          </a:solidFill>
          <a:latin typeface="+mn-lt"/>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892970" y="892970"/>
            <a:ext cx="7358063" cy="5072063"/>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892970" y="178594"/>
            <a:ext cx="7358063" cy="1714500"/>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lstStyle/>
          <a:p>
            <a:r>
              <a:t>Title Text</a:t>
            </a:r>
          </a:p>
        </p:txBody>
      </p:sp>
      <p:sp>
        <p:nvSpPr>
          <p:cNvPr id="4" name="Shape 4"/>
          <p:cNvSpPr>
            <a:spLocks noGrp="1"/>
          </p:cNvSpPr>
          <p:nvPr>
            <p:ph type="sldNum" sz="quarter" idx="2"/>
          </p:nvPr>
        </p:nvSpPr>
        <p:spPr>
          <a:xfrm>
            <a:off x="4428877" y="6509743"/>
            <a:ext cx="277317" cy="272186"/>
          </a:xfrm>
          <a:prstGeom prst="rect">
            <a:avLst/>
          </a:prstGeom>
          <a:ln w="12700">
            <a:miter lim="400000"/>
          </a:ln>
        </p:spPr>
        <p:txBody>
          <a:bodyPr wrap="none" lIns="35715" tIns="35715" rIns="35715" bIns="35715">
            <a:spAutoFit/>
          </a:bodyPr>
          <a:lstStyle>
            <a:lvl1pPr>
              <a:defRPr sz="1300"/>
            </a:lvl1pPr>
          </a:lstStyle>
          <a:p>
            <a:pPr algn="ctr" defTabSz="410730" hangingPunct="0"/>
            <a:fld id="{86CB4B4D-7CA3-9044-876B-883B54F8677D}" type="slidenum">
              <a:rPr lang="en-US" kern="0" smtClean="0">
                <a:solidFill>
                  <a:srgbClr val="FFFFFF"/>
                </a:solidFill>
                <a:sym typeface="Gill Sans"/>
              </a:rPr>
              <a:pPr algn="ctr" defTabSz="410730" hangingPunct="0"/>
              <a:t>‹#›</a:t>
            </a:fld>
            <a:endParaRPr lang="en-US" kern="0" dirty="0">
              <a:solidFill>
                <a:srgbClr val="FFFFFF"/>
              </a:solidFill>
              <a:sym typeface="Gill Sans"/>
            </a:endParaRPr>
          </a:p>
        </p:txBody>
      </p:sp>
    </p:spTree>
    <p:extLst>
      <p:ext uri="{BB962C8B-B14F-4D97-AF65-F5344CB8AC3E}">
        <p14:creationId xmlns:p14="http://schemas.microsoft.com/office/powerpoint/2010/main" val="404337789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Lst>
  <p:transition spd="med"/>
  <p:txStyles>
    <p:titleStyle>
      <a:lvl1pPr marL="0" marR="0" indent="0"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1pPr>
      <a:lvl2pPr marL="0" marR="0" indent="160721"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2pPr>
      <a:lvl3pPr marL="0" marR="0" indent="321440"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3pPr>
      <a:lvl4pPr marL="0" marR="0" indent="482161"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4pPr>
      <a:lvl5pPr marL="0" marR="0" indent="642882"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5pPr>
      <a:lvl6pPr marL="0" marR="0" indent="803602"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6pPr>
      <a:lvl7pPr marL="0" marR="0" indent="964323"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7pPr>
      <a:lvl8pPr marL="0" marR="0" indent="1125044"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8pPr>
      <a:lvl9pPr marL="0" marR="0" indent="1285763" algn="ctr" defTabSz="410730"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9pPr>
    </p:titleStyle>
    <p:bodyStyle>
      <a:lvl1pPr marL="625024"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1pPr>
      <a:lvl2pPr marL="937536"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2pPr>
      <a:lvl3pPr marL="1250048"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3pPr>
      <a:lvl4pPr marL="1562560"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4pPr>
      <a:lvl5pPr marL="1875072"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5pPr>
      <a:lvl6pPr marL="2125081"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6pPr>
      <a:lvl7pPr marL="2375091"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7pPr>
      <a:lvl8pPr marL="2625100"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8pPr>
      <a:lvl9pPr marL="2875110" marR="0" indent="-401801" algn="l" defTabSz="410730"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9pPr>
    </p:bodyStyle>
    <p:otherStyle>
      <a:lvl1pPr marL="0" marR="0" indent="0"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1pPr>
      <a:lvl2pPr marL="0" marR="0" indent="160721"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2pPr>
      <a:lvl3pPr marL="0" marR="0" indent="321440"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3pPr>
      <a:lvl4pPr marL="0" marR="0" indent="482161"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4pPr>
      <a:lvl5pPr marL="0" marR="0" indent="642882"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5pPr>
      <a:lvl6pPr marL="0" marR="0" indent="803602"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6pPr>
      <a:lvl7pPr marL="0" marR="0" indent="964323"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7pPr>
      <a:lvl8pPr marL="0" marR="0" indent="1125044"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8pPr>
      <a:lvl9pPr marL="0" marR="0" indent="1285763" algn="ctr" defTabSz="41073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892969" y="892969"/>
            <a:ext cx="7358063" cy="5072063"/>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892969" y="178594"/>
            <a:ext cx="7358063" cy="171450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lstStyle/>
          <a:p>
            <a:r>
              <a:t>Title Text</a:t>
            </a:r>
          </a:p>
        </p:txBody>
      </p:sp>
      <p:sp>
        <p:nvSpPr>
          <p:cNvPr id="4" name="Shape 4"/>
          <p:cNvSpPr>
            <a:spLocks noGrp="1"/>
          </p:cNvSpPr>
          <p:nvPr>
            <p:ph type="sldNum" sz="quarter" idx="2"/>
          </p:nvPr>
        </p:nvSpPr>
        <p:spPr>
          <a:xfrm>
            <a:off x="4428877" y="6509742"/>
            <a:ext cx="277317" cy="272186"/>
          </a:xfrm>
          <a:prstGeom prst="rect">
            <a:avLst/>
          </a:prstGeom>
          <a:ln w="12700">
            <a:miter lim="400000"/>
          </a:ln>
        </p:spPr>
        <p:txBody>
          <a:bodyPr wrap="none" lIns="35717" tIns="35717" rIns="35717" bIns="35717">
            <a:spAutoFit/>
          </a:bodyPr>
          <a:lstStyle>
            <a:lvl1pPr>
              <a:defRPr sz="1300"/>
            </a:lvl1pPr>
          </a:lstStyle>
          <a:p>
            <a:pPr algn="ctr" defTabSz="410751" hangingPunct="0"/>
            <a:fld id="{86CB4B4D-7CA3-9044-876B-883B54F8677D}" type="slidenum">
              <a:rPr kern="0">
                <a:solidFill>
                  <a:srgbClr val="FFFFFF"/>
                </a:solidFill>
                <a:sym typeface="Gill Sans"/>
              </a:rPr>
              <a:pPr algn="ctr" defTabSz="410751" hangingPunct="0"/>
              <a:t>‹#›</a:t>
            </a:fld>
            <a:endParaRPr kern="0" dirty="0">
              <a:solidFill>
                <a:srgbClr val="FFFFFF"/>
              </a:solidFill>
              <a:sym typeface="Gill Sans"/>
            </a:endParaRPr>
          </a:p>
        </p:txBody>
      </p:sp>
    </p:spTree>
    <p:extLst>
      <p:ext uri="{BB962C8B-B14F-4D97-AF65-F5344CB8AC3E}">
        <p14:creationId xmlns:p14="http://schemas.microsoft.com/office/powerpoint/2010/main" val="3687867521"/>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Lst>
  <p:transition spd="med"/>
  <p:txStyles>
    <p:titleStyle>
      <a:lvl1pPr marL="0" marR="0" indent="0"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1pPr>
      <a:lvl2pPr marL="0" marR="0" indent="160729"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2pPr>
      <a:lvl3pPr marL="0" marR="0" indent="321457"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3pPr>
      <a:lvl4pPr marL="0" marR="0" indent="482186"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4pPr>
      <a:lvl5pPr marL="0" marR="0" indent="642915"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5pPr>
      <a:lvl6pPr marL="0" marR="0" indent="803643"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6pPr>
      <a:lvl7pPr marL="0" marR="0" indent="964372"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7pPr>
      <a:lvl8pPr marL="0" marR="0" indent="1125101"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8pPr>
      <a:lvl9pPr marL="0" marR="0" indent="1285829" algn="ctr" defTabSz="410751" rtl="0" latinLnBrk="0">
        <a:lnSpc>
          <a:spcPct val="100000"/>
        </a:lnSpc>
        <a:spcBef>
          <a:spcPts val="0"/>
        </a:spcBef>
        <a:spcAft>
          <a:spcPts val="0"/>
        </a:spcAft>
        <a:buClrTx/>
        <a:buSzTx/>
        <a:buFontTx/>
        <a:buNone/>
        <a:tabLst/>
        <a:defRPr sz="5900" b="0" i="0" u="none" strike="noStrike" cap="none" spc="0" baseline="0">
          <a:ln>
            <a:noFill/>
          </a:ln>
          <a:solidFill>
            <a:srgbClr val="FFFFFF"/>
          </a:solidFill>
          <a:uFillTx/>
          <a:latin typeface="+mn-lt"/>
          <a:ea typeface="+mn-ea"/>
          <a:cs typeface="+mn-cs"/>
          <a:sym typeface="Gill Sans"/>
        </a:defRPr>
      </a:lvl9pPr>
    </p:titleStyle>
    <p:bodyStyle>
      <a:lvl1pPr marL="625056"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1pPr>
      <a:lvl2pPr marL="937584"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2pPr>
      <a:lvl3pPr marL="1250112"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3pPr>
      <a:lvl4pPr marL="1562640"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4pPr>
      <a:lvl5pPr marL="1875168"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5pPr>
      <a:lvl6pPr marL="2125190"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6pPr>
      <a:lvl7pPr marL="2375212"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7pPr>
      <a:lvl8pPr marL="2625235"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8pPr>
      <a:lvl9pPr marL="2875257" marR="0" indent="-401822" algn="l" defTabSz="410751" rtl="0" latinLnBrk="0">
        <a:lnSpc>
          <a:spcPct val="100000"/>
        </a:lnSpc>
        <a:spcBef>
          <a:spcPts val="3375"/>
        </a:spcBef>
        <a:spcAft>
          <a:spcPts val="0"/>
        </a:spcAft>
        <a:buClrTx/>
        <a:buSzPct val="171000"/>
        <a:buFontTx/>
        <a:buChar char="•"/>
        <a:tabLst/>
        <a:defRPr sz="3000" b="0" i="0" u="none" strike="noStrike" cap="none" spc="0" baseline="0">
          <a:ln>
            <a:noFill/>
          </a:ln>
          <a:solidFill>
            <a:srgbClr val="FFFFFF"/>
          </a:solidFill>
          <a:uFillTx/>
          <a:latin typeface="+mn-lt"/>
          <a:ea typeface="+mn-ea"/>
          <a:cs typeface="+mn-cs"/>
          <a:sym typeface="Gill Sans"/>
        </a:defRPr>
      </a:lvl9pPr>
    </p:bodyStyle>
    <p:otherStyle>
      <a:lvl1pPr marL="0" marR="0" indent="0"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1pPr>
      <a:lvl2pPr marL="0" marR="0" indent="160729"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2pPr>
      <a:lvl3pPr marL="0" marR="0" indent="321457"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3pPr>
      <a:lvl4pPr marL="0" marR="0" indent="482186"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4pPr>
      <a:lvl5pPr marL="0" marR="0" indent="642915"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5pPr>
      <a:lvl6pPr marL="0" marR="0" indent="803643"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6pPr>
      <a:lvl7pPr marL="0" marR="0" indent="964372"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7pPr>
      <a:lvl8pPr marL="0" marR="0" indent="1125101"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8pPr>
      <a:lvl9pPr marL="0" marR="0" indent="1285829" algn="ctr" defTabSz="410751"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a:lvl1pPr>
          </a:lstStyle>
          <a:p>
            <a:pPr defTabSz="914400" fontAlgn="base">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dirty="0"/>
            </a:lvl1pPr>
          </a:lstStyle>
          <a:p>
            <a:pPr defTabSz="914400"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defRPr/>
            </a:pPr>
            <a:fld id="{28994395-3215-470E-ABC7-C3722C0D0A86}" type="slidenum">
              <a:rPr lang="en-US">
                <a:solidFill>
                  <a:srgbClr val="000000"/>
                </a:solidFill>
              </a:rPr>
              <a:pPr defTabSz="914400" fontAlgn="base">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399641815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a:latin typeface="Times New Roman" pitchFamily="18" charset="0"/>
                <a:ea typeface="+mn-ea"/>
                <a:cs typeface="+mn-cs"/>
              </a:defRPr>
            </a:lvl1pPr>
          </a:lstStyle>
          <a:p>
            <a:pPr defTabSz="914400" fontAlgn="base">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dirty="0">
                <a:latin typeface="Times New Roman" pitchFamily="18" charset="0"/>
                <a:ea typeface="+mn-ea"/>
                <a:cs typeface="+mn-cs"/>
              </a:defRPr>
            </a:lvl1pPr>
          </a:lstStyle>
          <a:p>
            <a:pPr defTabSz="914400"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defRPr/>
            </a:pPr>
            <a:fld id="{E14C9A05-C2F4-48DB-A668-345E23104D54}" type="slidenum">
              <a:rPr lang="en-US" altLang="en-US">
                <a:solidFill>
                  <a:srgbClr val="000000"/>
                </a:solidFill>
                <a:ea typeface="MS PGothic" pitchFamily="34" charset="-128"/>
              </a:rPr>
              <a:pPr defTabSz="914400" fontAlgn="base">
                <a:spcBef>
                  <a:spcPct val="0"/>
                </a:spcBef>
                <a:spcAft>
                  <a:spcPct val="0"/>
                </a:spcAft>
                <a:defRPr/>
              </a:pPr>
              <a:t>‹#›</a:t>
            </a:fld>
            <a:endParaRPr lang="en-US" altLang="en-US" dirty="0">
              <a:solidFill>
                <a:srgbClr val="000000"/>
              </a:solidFill>
              <a:ea typeface="MS PGothic" pitchFamily="34" charset="-128"/>
            </a:endParaRPr>
          </a:p>
        </p:txBody>
      </p:sp>
    </p:spTree>
    <p:extLst>
      <p:ext uri="{BB962C8B-B14F-4D97-AF65-F5344CB8AC3E}">
        <p14:creationId xmlns:p14="http://schemas.microsoft.com/office/powerpoint/2010/main" val="261034380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3/29/2019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3611291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defTabSz="914353"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2" indent="-285736" algn="l" defTabSz="91435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8" algn="l" defTabSz="91435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1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8.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8.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98.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8.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4.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8.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91.xml"/><Relationship Id="rId1" Type="http://schemas.openxmlformats.org/officeDocument/2006/relationships/vmlDrawing" Target="../drawings/vmlDrawing12.v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slideLayout" Target="../slideLayouts/slideLayout41.xml"/><Relationship Id="rId1" Type="http://schemas.openxmlformats.org/officeDocument/2006/relationships/vmlDrawing" Target="../drawings/vmlDrawing13.vml"/><Relationship Id="rId5" Type="http://schemas.openxmlformats.org/officeDocument/2006/relationships/image" Target="../media/image29.emf"/><Relationship Id="rId4" Type="http://schemas.openxmlformats.org/officeDocument/2006/relationships/oleObject" Target="../embeddings/oleObject15.bin"/></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6.xml"/><Relationship Id="rId1" Type="http://schemas.openxmlformats.org/officeDocument/2006/relationships/vmlDrawing" Target="../drawings/vmlDrawing14.vml"/><Relationship Id="rId5" Type="http://schemas.openxmlformats.org/officeDocument/2006/relationships/image" Target="../media/image36.emf"/><Relationship Id="rId4" Type="http://schemas.openxmlformats.org/officeDocument/2006/relationships/oleObject" Target="../embeddings/oleObject1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primates.com/bonobos/babybonobo.htm" TargetMode="External"/><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tif"/><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51.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0.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0.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54718"/>
            <a:ext cx="8229600" cy="1143000"/>
          </a:xfrm>
        </p:spPr>
        <p:txBody>
          <a:bodyPr>
            <a:normAutofit/>
          </a:bodyPr>
          <a:lstStyle/>
          <a:p>
            <a:r>
              <a:rPr lang="en-US" dirty="0" smtClean="0"/>
              <a:t>Forces shaping genetic diversity</a:t>
            </a:r>
            <a:endParaRPr lang="en-US" dirty="0"/>
          </a:p>
        </p:txBody>
      </p:sp>
      <p:sp>
        <p:nvSpPr>
          <p:cNvPr id="3" name="Content Placeholder 2"/>
          <p:cNvSpPr>
            <a:spLocks noGrp="1"/>
          </p:cNvSpPr>
          <p:nvPr>
            <p:ph idx="1"/>
          </p:nvPr>
        </p:nvSpPr>
        <p:spPr>
          <a:xfrm>
            <a:off x="1676400" y="1752601"/>
            <a:ext cx="6629400" cy="4525963"/>
          </a:xfrm>
        </p:spPr>
        <p:txBody>
          <a:bodyPr/>
          <a:lstStyle/>
          <a:p>
            <a:r>
              <a:rPr lang="en-US" dirty="0" smtClean="0"/>
              <a:t>Mutation</a:t>
            </a:r>
          </a:p>
          <a:p>
            <a:r>
              <a:rPr lang="en-US" dirty="0" smtClean="0"/>
              <a:t>Random Genetic Drift</a:t>
            </a:r>
          </a:p>
          <a:p>
            <a:r>
              <a:rPr lang="en-US" dirty="0" smtClean="0"/>
              <a:t>Recombination</a:t>
            </a:r>
          </a:p>
          <a:p>
            <a:r>
              <a:rPr lang="en-US" dirty="0" smtClean="0"/>
              <a:t>Migration </a:t>
            </a:r>
          </a:p>
          <a:p>
            <a:r>
              <a:rPr lang="en-US" dirty="0" smtClean="0"/>
              <a:t>Natural Selection</a:t>
            </a:r>
          </a:p>
          <a:p>
            <a:endParaRPr lang="en-US" dirty="0"/>
          </a:p>
        </p:txBody>
      </p:sp>
    </p:spTree>
    <p:extLst>
      <p:ext uri="{BB962C8B-B14F-4D97-AF65-F5344CB8AC3E}">
        <p14:creationId xmlns:p14="http://schemas.microsoft.com/office/powerpoint/2010/main" val="359263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54718"/>
            <a:ext cx="8229600" cy="1143000"/>
          </a:xfrm>
        </p:spPr>
        <p:txBody>
          <a:bodyPr/>
          <a:lstStyle/>
          <a:p>
            <a:r>
              <a:rPr lang="en-US" dirty="0" smtClean="0"/>
              <a:t>Random genetic drift</a:t>
            </a:r>
            <a:endParaRPr lang="en-US" dirty="0"/>
          </a:p>
        </p:txBody>
      </p:sp>
      <p:sp>
        <p:nvSpPr>
          <p:cNvPr id="3" name="Content Placeholder 2"/>
          <p:cNvSpPr>
            <a:spLocks noGrp="1"/>
          </p:cNvSpPr>
          <p:nvPr>
            <p:ph idx="1"/>
          </p:nvPr>
        </p:nvSpPr>
        <p:spPr>
          <a:xfrm>
            <a:off x="457200" y="1676400"/>
            <a:ext cx="8229600" cy="4525963"/>
          </a:xfrm>
        </p:spPr>
        <p:txBody>
          <a:bodyPr>
            <a:normAutofit/>
          </a:bodyPr>
          <a:lstStyle/>
          <a:p>
            <a:r>
              <a:rPr lang="en-US" dirty="0" smtClean="0"/>
              <a:t>Pure drift models are rarely used for inference of natural populations, but model (lab) populations under short time scales can be modeled this way.</a:t>
            </a:r>
          </a:p>
          <a:p>
            <a:r>
              <a:rPr lang="en-US" dirty="0" smtClean="0"/>
              <a:t>In this circumstance, drift is modeled as a Wright-Fisher process, with recurrent binomial sampling.</a:t>
            </a:r>
          </a:p>
          <a:p>
            <a:pPr marL="0" indent="0">
              <a:buNone/>
            </a:pPr>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3600" dirty="0" smtClean="0">
                <a:solidFill>
                  <a:srgbClr val="FFFF66"/>
                </a:solidFill>
                <a:latin typeface="Arial" charset="0"/>
              </a:rPr>
              <a:t>The Wright-Fisher drift model </a:t>
            </a:r>
            <a:endParaRPr lang="en-US" altLang="en-US" sz="3600" dirty="0" smtClean="0"/>
          </a:p>
        </p:txBody>
      </p:sp>
      <p:sp>
        <p:nvSpPr>
          <p:cNvPr id="6" name="Content Placeholder 5"/>
          <p:cNvSpPr>
            <a:spLocks noGrp="1"/>
          </p:cNvSpPr>
          <p:nvPr>
            <p:ph sz="half" idx="2"/>
          </p:nvPr>
        </p:nvSpPr>
        <p:spPr/>
        <p:txBody>
          <a:bodyPr/>
          <a:lstStyle/>
          <a:p>
            <a:r>
              <a:rPr lang="en-US" altLang="en-US" sz="2400" dirty="0" smtClean="0">
                <a:solidFill>
                  <a:schemeClr val="bg1"/>
                </a:solidFill>
              </a:rPr>
              <a:t>Selfing allowed</a:t>
            </a:r>
          </a:p>
          <a:p>
            <a:r>
              <a:rPr lang="en-US" altLang="en-US" sz="2400" dirty="0" smtClean="0">
                <a:solidFill>
                  <a:schemeClr val="bg1"/>
                </a:solidFill>
              </a:rPr>
              <a:t>Random mating</a:t>
            </a:r>
          </a:p>
          <a:p>
            <a:r>
              <a:rPr lang="en-US" altLang="en-US" sz="2400" dirty="0" smtClean="0">
                <a:solidFill>
                  <a:schemeClr val="bg1"/>
                </a:solidFill>
              </a:rPr>
              <a:t>Non-overlapping generations</a:t>
            </a:r>
          </a:p>
          <a:p>
            <a:r>
              <a:rPr lang="en-US" altLang="en-US" sz="2400" dirty="0" smtClean="0">
                <a:solidFill>
                  <a:schemeClr val="bg1"/>
                </a:solidFill>
              </a:rPr>
              <a:t>Constant population size</a:t>
            </a:r>
          </a:p>
          <a:p>
            <a:r>
              <a:rPr lang="en-US" altLang="en-US" sz="2400" dirty="0" smtClean="0">
                <a:solidFill>
                  <a:schemeClr val="bg1"/>
                </a:solidFill>
              </a:rPr>
              <a:t>No migration </a:t>
            </a:r>
          </a:p>
          <a:p>
            <a:r>
              <a:rPr lang="en-US" altLang="en-US" sz="2400" dirty="0" smtClean="0">
                <a:solidFill>
                  <a:schemeClr val="bg1"/>
                </a:solidFill>
              </a:rPr>
              <a:t>No selection</a:t>
            </a:r>
          </a:p>
          <a:p>
            <a:endParaRPr lang="en-US" altLang="en-US" dirty="0" smtClean="0">
              <a:solidFill>
                <a:schemeClr val="bg1"/>
              </a:solidFill>
            </a:endParaRPr>
          </a:p>
          <a:p>
            <a:endParaRPr lang="en-US" altLang="en-US" dirty="0" smtClean="0">
              <a:solidFill>
                <a:schemeClr val="bg1"/>
              </a:solidFill>
            </a:endParaRPr>
          </a:p>
        </p:txBody>
      </p:sp>
      <p:pic>
        <p:nvPicPr>
          <p:cNvPr id="10244"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24480" t="24770" r="40799" b="44366"/>
          <a:stretch>
            <a:fillRect/>
          </a:stretch>
        </p:blipFill>
        <p:spPr>
          <a:xfrm>
            <a:off x="609600" y="1981200"/>
            <a:ext cx="3543300" cy="2362200"/>
          </a:xfrm>
          <a:noFill/>
        </p:spPr>
      </p:pic>
    </p:spTree>
    <p:extLst>
      <p:ext uri="{BB962C8B-B14F-4D97-AF65-F5344CB8AC3E}">
        <p14:creationId xmlns:p14="http://schemas.microsoft.com/office/powerpoint/2010/main" val="3583567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z="2800" dirty="0" smtClean="0">
                <a:solidFill>
                  <a:srgbClr val="FFFF66"/>
                </a:solidFill>
                <a:latin typeface="Arial" charset="0"/>
              </a:rPr>
              <a:t>Pure Drift – Binomial sampling</a:t>
            </a:r>
          </a:p>
        </p:txBody>
      </p:sp>
      <p:sp>
        <p:nvSpPr>
          <p:cNvPr id="11267" name="Rectangle 3"/>
          <p:cNvSpPr>
            <a:spLocks noGrp="1" noChangeArrowheads="1"/>
          </p:cNvSpPr>
          <p:nvPr>
            <p:ph type="body" idx="1"/>
          </p:nvPr>
        </p:nvSpPr>
        <p:spPr/>
        <p:txBody>
          <a:bodyPr/>
          <a:lstStyle/>
          <a:p>
            <a:pPr eaLnBrk="1" hangingPunct="1"/>
            <a:r>
              <a:rPr lang="en-US" altLang="en-US" sz="2400" dirty="0" smtClean="0">
                <a:solidFill>
                  <a:schemeClr val="bg1"/>
                </a:solidFill>
              </a:rPr>
              <a:t>Consider a population with </a:t>
            </a:r>
            <a:r>
              <a:rPr lang="en-US" altLang="en-US" sz="2400" i="1" dirty="0" smtClean="0">
                <a:solidFill>
                  <a:schemeClr val="bg1"/>
                </a:solidFill>
              </a:rPr>
              <a:t>N</a:t>
            </a:r>
            <a:r>
              <a:rPr lang="en-US" altLang="en-US" sz="2400" dirty="0" smtClean="0">
                <a:solidFill>
                  <a:schemeClr val="bg1"/>
                </a:solidFill>
              </a:rPr>
              <a:t> diploid individuals.  The total number of gene copies is then 2</a:t>
            </a:r>
            <a:r>
              <a:rPr lang="en-US" altLang="en-US" sz="2400" i="1" dirty="0" smtClean="0">
                <a:solidFill>
                  <a:schemeClr val="bg1"/>
                </a:solidFill>
              </a:rPr>
              <a:t>N</a:t>
            </a:r>
            <a:r>
              <a:rPr lang="en-US" altLang="en-US" sz="2400" dirty="0" smtClean="0">
                <a:solidFill>
                  <a:schemeClr val="bg1"/>
                </a:solidFill>
              </a:rPr>
              <a:t>.</a:t>
            </a:r>
          </a:p>
          <a:p>
            <a:pPr eaLnBrk="1" hangingPunct="1"/>
            <a:r>
              <a:rPr lang="en-US" altLang="en-US" sz="2400" dirty="0" smtClean="0">
                <a:solidFill>
                  <a:schemeClr val="bg1"/>
                </a:solidFill>
              </a:rPr>
              <a:t>Initial allele frequencies for </a:t>
            </a:r>
            <a:r>
              <a:rPr lang="en-US" altLang="en-US" sz="2400" i="1" dirty="0" smtClean="0">
                <a:solidFill>
                  <a:schemeClr val="bg1"/>
                </a:solidFill>
              </a:rPr>
              <a:t>A</a:t>
            </a:r>
            <a:r>
              <a:rPr lang="en-US" altLang="en-US" sz="2400" dirty="0" smtClean="0">
                <a:solidFill>
                  <a:schemeClr val="bg1"/>
                </a:solidFill>
              </a:rPr>
              <a:t> and </a:t>
            </a:r>
            <a:r>
              <a:rPr lang="en-US" altLang="en-US" sz="2400" i="1" dirty="0" smtClean="0">
                <a:solidFill>
                  <a:schemeClr val="bg1"/>
                </a:solidFill>
              </a:rPr>
              <a:t>a</a:t>
            </a:r>
            <a:r>
              <a:rPr lang="en-US" altLang="en-US" sz="2400" dirty="0" smtClean="0">
                <a:solidFill>
                  <a:schemeClr val="bg1"/>
                </a:solidFill>
              </a:rPr>
              <a:t> are </a:t>
            </a:r>
            <a:r>
              <a:rPr lang="en-US" altLang="en-US" sz="2400" i="1" dirty="0" smtClean="0">
                <a:solidFill>
                  <a:schemeClr val="bg1"/>
                </a:solidFill>
              </a:rPr>
              <a:t>p</a:t>
            </a:r>
            <a:r>
              <a:rPr lang="en-US" altLang="en-US" sz="2400" dirty="0" smtClean="0">
                <a:solidFill>
                  <a:schemeClr val="bg1"/>
                </a:solidFill>
              </a:rPr>
              <a:t> and </a:t>
            </a:r>
            <a:r>
              <a:rPr lang="en-US" altLang="en-US" sz="2400" i="1" dirty="0" smtClean="0">
                <a:solidFill>
                  <a:schemeClr val="bg1"/>
                </a:solidFill>
              </a:rPr>
              <a:t>q</a:t>
            </a:r>
            <a:r>
              <a:rPr lang="en-US" altLang="en-US" sz="2400" dirty="0" smtClean="0">
                <a:solidFill>
                  <a:schemeClr val="bg1"/>
                </a:solidFill>
              </a:rPr>
              <a:t>, and we randomly draw WITH REPLACEMENT enough gene copies to make the next generation.</a:t>
            </a:r>
          </a:p>
          <a:p>
            <a:pPr eaLnBrk="1" hangingPunct="1"/>
            <a:r>
              <a:rPr lang="en-US" altLang="en-US" sz="2400" dirty="0" smtClean="0">
                <a:solidFill>
                  <a:schemeClr val="bg1"/>
                </a:solidFill>
              </a:rPr>
              <a:t>The probability of drawing </a:t>
            </a:r>
            <a:r>
              <a:rPr lang="en-US" altLang="en-US" sz="2400" i="1" dirty="0" smtClean="0">
                <a:solidFill>
                  <a:schemeClr val="bg1"/>
                </a:solidFill>
              </a:rPr>
              <a:t>i</a:t>
            </a:r>
            <a:r>
              <a:rPr lang="en-US" altLang="en-US" sz="2400" dirty="0" smtClean="0">
                <a:solidFill>
                  <a:schemeClr val="bg1"/>
                </a:solidFill>
              </a:rPr>
              <a:t> copies of allele </a:t>
            </a:r>
            <a:r>
              <a:rPr lang="en-US" altLang="en-US" sz="2400" i="1" dirty="0" smtClean="0">
                <a:solidFill>
                  <a:schemeClr val="bg1"/>
                </a:solidFill>
              </a:rPr>
              <a:t>A</a:t>
            </a:r>
            <a:r>
              <a:rPr lang="en-US" altLang="en-US" sz="2400" dirty="0" smtClean="0">
                <a:solidFill>
                  <a:schemeClr val="bg1"/>
                </a:solidFill>
              </a:rPr>
              <a:t> is:</a:t>
            </a:r>
          </a:p>
          <a:p>
            <a:pPr eaLnBrk="1" hangingPunct="1"/>
            <a:endParaRPr lang="en-US" altLang="en-US" sz="2400" dirty="0" smtClean="0">
              <a:solidFill>
                <a:schemeClr val="bg1"/>
              </a:solidFill>
            </a:endParaRPr>
          </a:p>
        </p:txBody>
      </p:sp>
      <p:graphicFrame>
        <p:nvGraphicFramePr>
          <p:cNvPr id="11268" name="Object 4"/>
          <p:cNvGraphicFramePr>
            <a:graphicFrameLocks noChangeAspect="1"/>
          </p:cNvGraphicFramePr>
          <p:nvPr/>
        </p:nvGraphicFramePr>
        <p:xfrm>
          <a:off x="1981200" y="4572000"/>
          <a:ext cx="4191000" cy="1509713"/>
        </p:xfrm>
        <a:graphic>
          <a:graphicData uri="http://schemas.openxmlformats.org/presentationml/2006/ole">
            <mc:AlternateContent xmlns:mc="http://schemas.openxmlformats.org/markup-compatibility/2006">
              <mc:Choice xmlns:v="urn:schemas-microsoft-com:vml" Requires="v">
                <p:oleObj spid="_x0000_s11298" name="Equation" r:id="rId3" imgW="1619177" imgH="533400" progId="Equation.3">
                  <p:embed/>
                </p:oleObj>
              </mc:Choice>
              <mc:Fallback>
                <p:oleObj name="Equation" r:id="rId3" imgW="1619177"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572000"/>
                        <a:ext cx="4191000" cy="150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2817516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228600"/>
            <a:ext cx="7772400" cy="1143000"/>
          </a:xfrm>
        </p:spPr>
        <p:txBody>
          <a:bodyPr/>
          <a:lstStyle/>
          <a:p>
            <a:pPr eaLnBrk="1" hangingPunct="1"/>
            <a:r>
              <a:rPr lang="en-US" altLang="en-US" sz="3600" dirty="0" smtClean="0">
                <a:solidFill>
                  <a:srgbClr val="FFFF66"/>
                </a:solidFill>
                <a:latin typeface="Arial" charset="0"/>
              </a:rPr>
              <a:t>Binomial sampling</a:t>
            </a:r>
          </a:p>
        </p:txBody>
      </p:sp>
      <p:sp>
        <p:nvSpPr>
          <p:cNvPr id="25602" name="Rectangle 3"/>
          <p:cNvSpPr>
            <a:spLocks noGrp="1" noChangeArrowheads="1"/>
          </p:cNvSpPr>
          <p:nvPr>
            <p:ph type="body" idx="1"/>
          </p:nvPr>
        </p:nvSpPr>
        <p:spPr>
          <a:xfrm>
            <a:off x="914400" y="3657600"/>
            <a:ext cx="7772400" cy="2590800"/>
          </a:xfrm>
        </p:spPr>
        <p:txBody>
          <a:bodyPr/>
          <a:lstStyle/>
          <a:p>
            <a:pPr eaLnBrk="1" hangingPunct="1"/>
            <a:r>
              <a:rPr lang="en-US" altLang="en-US" sz="2000" dirty="0" smtClean="0">
                <a:solidFill>
                  <a:schemeClr val="bg1"/>
                </a:solidFill>
              </a:rPr>
              <a:t>If </a:t>
            </a:r>
            <a:r>
              <a:rPr lang="en-US" altLang="en-US" sz="2000" i="1" dirty="0" smtClean="0">
                <a:solidFill>
                  <a:schemeClr val="bg1"/>
                </a:solidFill>
              </a:rPr>
              <a:t>p</a:t>
            </a:r>
            <a:r>
              <a:rPr lang="en-US" altLang="en-US" sz="2000" dirty="0" smtClean="0">
                <a:solidFill>
                  <a:schemeClr val="bg1"/>
                </a:solidFill>
              </a:rPr>
              <a:t> = </a:t>
            </a:r>
            <a:r>
              <a:rPr lang="en-US" altLang="en-US" sz="2000" i="1" dirty="0" smtClean="0">
                <a:solidFill>
                  <a:schemeClr val="bg1"/>
                </a:solidFill>
              </a:rPr>
              <a:t>q</a:t>
            </a:r>
            <a:r>
              <a:rPr lang="en-US" altLang="en-US" sz="2000" dirty="0" smtClean="0">
                <a:solidFill>
                  <a:schemeClr val="bg1"/>
                </a:solidFill>
              </a:rPr>
              <a:t> = ½, then, for 2</a:t>
            </a:r>
            <a:r>
              <a:rPr lang="en-US" altLang="en-US" sz="2000" i="1" dirty="0" smtClean="0">
                <a:solidFill>
                  <a:schemeClr val="bg1"/>
                </a:solidFill>
              </a:rPr>
              <a:t>N</a:t>
            </a:r>
            <a:r>
              <a:rPr lang="en-US" altLang="en-US" sz="2000" dirty="0" smtClean="0">
                <a:solidFill>
                  <a:schemeClr val="bg1"/>
                </a:solidFill>
              </a:rPr>
              <a:t> = 4 we get:</a:t>
            </a:r>
            <a:br>
              <a:rPr lang="en-US" altLang="en-US" sz="2000" dirty="0" smtClean="0">
                <a:solidFill>
                  <a:schemeClr val="bg1"/>
                </a:solidFill>
              </a:rPr>
            </a:br>
            <a:endParaRPr lang="en-US" altLang="en-US" sz="2000" dirty="0" smtClean="0">
              <a:solidFill>
                <a:schemeClr val="bg1"/>
              </a:solidFill>
            </a:endParaRPr>
          </a:p>
          <a:p>
            <a:pPr eaLnBrk="1" hangingPunct="1"/>
            <a:r>
              <a:rPr lang="en-US" altLang="en-US" sz="2000" i="1" dirty="0" smtClean="0">
                <a:solidFill>
                  <a:schemeClr val="bg1"/>
                </a:solidFill>
              </a:rPr>
              <a:t>i</a:t>
            </a:r>
            <a:r>
              <a:rPr lang="en-US" altLang="en-US" sz="2000" dirty="0" smtClean="0">
                <a:solidFill>
                  <a:schemeClr val="bg1"/>
                </a:solidFill>
              </a:rPr>
              <a:t> = 		0	1	2	3	4</a:t>
            </a:r>
          </a:p>
          <a:p>
            <a:pPr eaLnBrk="1" hangingPunct="1"/>
            <a:r>
              <a:rPr lang="en-US" altLang="en-US" sz="2000" dirty="0" smtClean="0">
                <a:solidFill>
                  <a:schemeClr val="bg1"/>
                </a:solidFill>
              </a:rPr>
              <a:t>Pr(</a:t>
            </a:r>
            <a:r>
              <a:rPr lang="en-US" altLang="en-US" sz="2000" i="1" dirty="0" smtClean="0">
                <a:solidFill>
                  <a:schemeClr val="bg1"/>
                </a:solidFill>
              </a:rPr>
              <a:t>i</a:t>
            </a:r>
            <a:r>
              <a:rPr lang="en-US" altLang="en-US" sz="2000" dirty="0" smtClean="0">
                <a:solidFill>
                  <a:schemeClr val="bg1"/>
                </a:solidFill>
              </a:rPr>
              <a:t>)=	1/16	4/16	6/16	4/16	1/16</a:t>
            </a:r>
          </a:p>
          <a:p>
            <a:pPr eaLnBrk="1" hangingPunct="1"/>
            <a:endParaRPr lang="en-US" altLang="en-US" sz="2000" dirty="0" smtClean="0">
              <a:solidFill>
                <a:schemeClr val="bg1"/>
              </a:solidFill>
            </a:endParaRPr>
          </a:p>
          <a:p>
            <a:pPr eaLnBrk="1" hangingPunct="1"/>
            <a:r>
              <a:rPr lang="en-US" altLang="en-US" sz="2000" dirty="0" smtClean="0">
                <a:solidFill>
                  <a:schemeClr val="bg1"/>
                </a:solidFill>
              </a:rPr>
              <a:t>Note that the probability of jumping to </a:t>
            </a:r>
            <a:r>
              <a:rPr lang="en-US" altLang="en-US" sz="2000" i="1" dirty="0" smtClean="0">
                <a:solidFill>
                  <a:schemeClr val="bg1"/>
                </a:solidFill>
              </a:rPr>
              <a:t>p</a:t>
            </a:r>
            <a:r>
              <a:rPr lang="en-US" altLang="en-US" sz="2000" dirty="0" smtClean="0">
                <a:solidFill>
                  <a:schemeClr val="bg1"/>
                </a:solidFill>
              </a:rPr>
              <a:t>=0 is (1/2)</a:t>
            </a:r>
            <a:r>
              <a:rPr lang="en-US" altLang="en-US" sz="2000" baseline="30000" dirty="0" smtClean="0">
                <a:solidFill>
                  <a:schemeClr val="bg1"/>
                </a:solidFill>
              </a:rPr>
              <a:t>2</a:t>
            </a:r>
            <a:r>
              <a:rPr lang="en-US" altLang="en-US" sz="2000" i="1" baseline="30000" dirty="0" smtClean="0">
                <a:solidFill>
                  <a:schemeClr val="bg1"/>
                </a:solidFill>
              </a:rPr>
              <a:t>N</a:t>
            </a:r>
            <a:r>
              <a:rPr lang="en-US" altLang="en-US" sz="2000" dirty="0" smtClean="0">
                <a:solidFill>
                  <a:schemeClr val="bg1"/>
                </a:solidFill>
              </a:rPr>
              <a:t>, so that a small</a:t>
            </a:r>
            <a:br>
              <a:rPr lang="en-US" altLang="en-US" sz="2000" dirty="0" smtClean="0">
                <a:solidFill>
                  <a:schemeClr val="bg1"/>
                </a:solidFill>
              </a:rPr>
            </a:br>
            <a:r>
              <a:rPr lang="en-US" altLang="en-US" sz="2000" dirty="0" smtClean="0">
                <a:solidFill>
                  <a:schemeClr val="bg1"/>
                </a:solidFill>
              </a:rPr>
              <a:t>population loses variation faster than a large population.</a:t>
            </a:r>
          </a:p>
        </p:txBody>
      </p:sp>
      <p:graphicFrame>
        <p:nvGraphicFramePr>
          <p:cNvPr id="12292" name="Object 4"/>
          <p:cNvGraphicFramePr>
            <a:graphicFrameLocks noChangeAspect="1"/>
          </p:cNvGraphicFramePr>
          <p:nvPr/>
        </p:nvGraphicFramePr>
        <p:xfrm>
          <a:off x="2209800" y="1600200"/>
          <a:ext cx="4191000" cy="1509713"/>
        </p:xfrm>
        <a:graphic>
          <a:graphicData uri="http://schemas.openxmlformats.org/presentationml/2006/ole">
            <mc:AlternateContent xmlns:mc="http://schemas.openxmlformats.org/markup-compatibility/2006">
              <mc:Choice xmlns:v="urn:schemas-microsoft-com:vml" Requires="v">
                <p:oleObj spid="_x0000_s12322" name="Equation" r:id="rId3" imgW="1619177" imgH="533400" progId="Equation.3">
                  <p:embed/>
                </p:oleObj>
              </mc:Choice>
              <mc:Fallback>
                <p:oleObj name="Equation" r:id="rId3" imgW="1619177"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600200"/>
                        <a:ext cx="4191000" cy="150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0955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85800" y="304800"/>
            <a:ext cx="7772400" cy="1143000"/>
          </a:xfrm>
        </p:spPr>
        <p:txBody>
          <a:bodyPr/>
          <a:lstStyle/>
          <a:p>
            <a:r>
              <a:rPr lang="en-US" altLang="en-US" sz="3600" dirty="0" smtClean="0">
                <a:solidFill>
                  <a:srgbClr val="FFFF66"/>
                </a:solidFill>
                <a:latin typeface="Arial" charset="0"/>
              </a:rPr>
              <a:t>Binomial sampling</a:t>
            </a:r>
            <a:endParaRPr lang="en-US" altLang="en-US" sz="3600" dirty="0" smtClean="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306" r="-4451"/>
          <a:stretch/>
        </p:blipFill>
        <p:spPr>
          <a:xfrm>
            <a:off x="1143000" y="1600200"/>
            <a:ext cx="7086600" cy="4495800"/>
          </a:xfr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316" name="Rectangle 4"/>
          <p:cNvSpPr>
            <a:spLocks noChangeArrowheads="1"/>
          </p:cNvSpPr>
          <p:nvPr/>
        </p:nvSpPr>
        <p:spPr bwMode="auto">
          <a:xfrm>
            <a:off x="2057400" y="624840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Bef>
                <a:spcPct val="0"/>
              </a:spcBef>
              <a:spcAft>
                <a:spcPct val="0"/>
              </a:spcAft>
              <a:buFontTx/>
              <a:buNone/>
            </a:pPr>
            <a:r>
              <a:rPr lang="en-US" altLang="en-US" sz="2400" dirty="0" smtClean="0">
                <a:solidFill>
                  <a:srgbClr val="FFFFFF"/>
                </a:solidFill>
              </a:rPr>
              <a:t>Pr(0 copies in next generation)= (1-</a:t>
            </a:r>
            <a:r>
              <a:rPr lang="en-US" altLang="en-US" sz="2400" i="1" dirty="0" smtClean="0">
                <a:solidFill>
                  <a:srgbClr val="FFFFFF"/>
                </a:solidFill>
              </a:rPr>
              <a:t>p)</a:t>
            </a:r>
            <a:r>
              <a:rPr lang="en-US" altLang="en-US" sz="2400" baseline="30000" dirty="0" smtClean="0">
                <a:solidFill>
                  <a:srgbClr val="FFFFFF"/>
                </a:solidFill>
              </a:rPr>
              <a:t>2</a:t>
            </a:r>
            <a:r>
              <a:rPr lang="en-US" altLang="en-US" sz="2400" i="1" baseline="30000" dirty="0" smtClean="0">
                <a:solidFill>
                  <a:srgbClr val="FFFFFF"/>
                </a:solidFill>
              </a:rPr>
              <a:t>N</a:t>
            </a:r>
            <a:endParaRPr lang="en-US" altLang="en-US" sz="2400" dirty="0" smtClean="0">
              <a:solidFill>
                <a:srgbClr val="000000"/>
              </a:solidFill>
            </a:endParaRPr>
          </a:p>
        </p:txBody>
      </p:sp>
    </p:spTree>
    <p:extLst>
      <p:ext uri="{BB962C8B-B14F-4D97-AF65-F5344CB8AC3E}">
        <p14:creationId xmlns:p14="http://schemas.microsoft.com/office/powerpoint/2010/main" val="3461248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228600"/>
            <a:ext cx="7772400" cy="1143000"/>
          </a:xfrm>
        </p:spPr>
        <p:txBody>
          <a:bodyPr/>
          <a:lstStyle/>
          <a:p>
            <a:pPr eaLnBrk="1" hangingPunct="1"/>
            <a:r>
              <a:rPr lang="en-US" altLang="en-US" sz="2800" dirty="0" smtClean="0">
                <a:solidFill>
                  <a:srgbClr val="FFFF66"/>
                </a:solidFill>
                <a:latin typeface="Arial" charset="0"/>
              </a:rPr>
              <a:t>Pure Drift: Wright-Fisher model</a:t>
            </a:r>
          </a:p>
        </p:txBody>
      </p:sp>
      <p:sp>
        <p:nvSpPr>
          <p:cNvPr id="27650" name="Rectangle 3"/>
          <p:cNvSpPr>
            <a:spLocks noGrp="1" noChangeArrowheads="1"/>
          </p:cNvSpPr>
          <p:nvPr>
            <p:ph type="body" idx="1"/>
          </p:nvPr>
        </p:nvSpPr>
        <p:spPr>
          <a:xfrm>
            <a:off x="685800" y="1371600"/>
            <a:ext cx="7772400" cy="2209800"/>
          </a:xfrm>
        </p:spPr>
        <p:txBody>
          <a:bodyPr/>
          <a:lstStyle/>
          <a:p>
            <a:pPr eaLnBrk="1" hangingPunct="1"/>
            <a:r>
              <a:rPr lang="en-US" altLang="en-US" sz="2400" dirty="0" smtClean="0">
                <a:solidFill>
                  <a:schemeClr val="bg1"/>
                </a:solidFill>
              </a:rPr>
              <a:t>The Wright-Fisher model is a pure drift model, and assumes only recurrent binomial sampling.</a:t>
            </a:r>
          </a:p>
          <a:p>
            <a:pPr eaLnBrk="1" hangingPunct="1"/>
            <a:r>
              <a:rPr lang="en-US" altLang="en-US" sz="2400" dirty="0" smtClean="0">
                <a:solidFill>
                  <a:schemeClr val="bg1"/>
                </a:solidFill>
              </a:rPr>
              <a:t>If at present there are </a:t>
            </a:r>
            <a:r>
              <a:rPr lang="en-US" altLang="en-US" sz="2400" i="1" dirty="0" smtClean="0">
                <a:solidFill>
                  <a:schemeClr val="bg1"/>
                </a:solidFill>
              </a:rPr>
              <a:t>i</a:t>
            </a:r>
            <a:r>
              <a:rPr lang="en-US" altLang="en-US" sz="2400" dirty="0" smtClean="0">
                <a:solidFill>
                  <a:schemeClr val="bg1"/>
                </a:solidFill>
              </a:rPr>
              <a:t> copies of an allele, then the probability that the population will have </a:t>
            </a:r>
            <a:r>
              <a:rPr lang="en-US" altLang="en-US" sz="2400" i="1" dirty="0" smtClean="0">
                <a:solidFill>
                  <a:schemeClr val="bg1"/>
                </a:solidFill>
              </a:rPr>
              <a:t>j</a:t>
            </a:r>
            <a:r>
              <a:rPr lang="en-US" altLang="en-US" sz="2400" dirty="0" smtClean="0">
                <a:solidFill>
                  <a:schemeClr val="bg1"/>
                </a:solidFill>
              </a:rPr>
              <a:t> copies next generation is:</a:t>
            </a:r>
          </a:p>
        </p:txBody>
      </p:sp>
      <p:graphicFrame>
        <p:nvGraphicFramePr>
          <p:cNvPr id="27651" name="Object 4"/>
          <p:cNvGraphicFramePr>
            <a:graphicFrameLocks noChangeAspect="1"/>
          </p:cNvGraphicFramePr>
          <p:nvPr/>
        </p:nvGraphicFramePr>
        <p:xfrm>
          <a:off x="762000" y="3810000"/>
          <a:ext cx="7924800" cy="1076325"/>
        </p:xfrm>
        <a:graphic>
          <a:graphicData uri="http://schemas.openxmlformats.org/presentationml/2006/ole">
            <mc:AlternateContent xmlns:mc="http://schemas.openxmlformats.org/markup-compatibility/2006">
              <mc:Choice xmlns:v="urn:schemas-microsoft-com:vml" Requires="v">
                <p:oleObj spid="_x0000_s13345" name="Equation" r:id="rId3" imgW="4667357" imgH="571500" progId="Equation.3">
                  <p:embed/>
                </p:oleObj>
              </mc:Choice>
              <mc:Fallback>
                <p:oleObj name="Equation" r:id="rId3" imgW="4667357" imgH="571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10000"/>
                        <a:ext cx="7924800"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2" name="Text Box 5"/>
          <p:cNvSpPr txBox="1">
            <a:spLocks noChangeArrowheads="1"/>
          </p:cNvSpPr>
          <p:nvPr/>
        </p:nvSpPr>
        <p:spPr bwMode="auto">
          <a:xfrm>
            <a:off x="898525" y="5553075"/>
            <a:ext cx="7629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Aft>
                <a:spcPct val="0"/>
              </a:spcAft>
            </a:pPr>
            <a:r>
              <a:rPr lang="en-US" altLang="en-US" sz="2800" dirty="0" smtClean="0">
                <a:solidFill>
                  <a:srgbClr val="FFFFFF"/>
                </a:solidFill>
              </a:rPr>
              <a:t>This specifies a </a:t>
            </a:r>
            <a:r>
              <a:rPr lang="en-US" altLang="en-US" sz="2800" dirty="0" smtClean="0">
                <a:solidFill>
                  <a:srgbClr val="FF9933"/>
                </a:solidFill>
              </a:rPr>
              <a:t>Transition Probability Matrix</a:t>
            </a:r>
            <a:r>
              <a:rPr lang="en-US" altLang="en-US" sz="2800" dirty="0" smtClean="0">
                <a:solidFill>
                  <a:srgbClr val="FFFFFF"/>
                </a:solidFill>
              </a:rPr>
              <a:t> for a </a:t>
            </a:r>
            <a:br>
              <a:rPr lang="en-US" altLang="en-US" sz="2800" dirty="0" smtClean="0">
                <a:solidFill>
                  <a:srgbClr val="FFFFFF"/>
                </a:solidFill>
              </a:rPr>
            </a:br>
            <a:r>
              <a:rPr lang="en-US" altLang="en-US" sz="2800" dirty="0" smtClean="0">
                <a:solidFill>
                  <a:srgbClr val="CCCCFF"/>
                </a:solidFill>
              </a:rPr>
              <a:t>Markov chain.</a:t>
            </a:r>
          </a:p>
        </p:txBody>
      </p:sp>
    </p:spTree>
    <p:extLst>
      <p:ext uri="{BB962C8B-B14F-4D97-AF65-F5344CB8AC3E}">
        <p14:creationId xmlns:p14="http://schemas.microsoft.com/office/powerpoint/2010/main" val="46846841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3600" dirty="0" smtClean="0">
                <a:solidFill>
                  <a:srgbClr val="FFFF66"/>
                </a:solidFill>
                <a:latin typeface="Arial" charset="0"/>
              </a:rPr>
              <a:t>Wright-Fisher model</a:t>
            </a:r>
          </a:p>
        </p:txBody>
      </p:sp>
      <p:sp>
        <p:nvSpPr>
          <p:cNvPr id="15363" name="Rectangle 3"/>
          <p:cNvSpPr>
            <a:spLocks noGrp="1" noChangeArrowheads="1"/>
          </p:cNvSpPr>
          <p:nvPr>
            <p:ph type="body" idx="1"/>
          </p:nvPr>
        </p:nvSpPr>
        <p:spPr>
          <a:xfrm>
            <a:off x="685800" y="1981200"/>
            <a:ext cx="7239000" cy="685800"/>
          </a:xfrm>
        </p:spPr>
        <p:txBody>
          <a:bodyPr/>
          <a:lstStyle/>
          <a:p>
            <a:pPr eaLnBrk="1" hangingPunct="1"/>
            <a:r>
              <a:rPr lang="en-US" altLang="en-US" sz="2400" dirty="0" smtClean="0">
                <a:solidFill>
                  <a:schemeClr val="bg1"/>
                </a:solidFill>
              </a:rPr>
              <a:t>For 2</a:t>
            </a:r>
            <a:r>
              <a:rPr lang="en-US" altLang="en-US" sz="2400" i="1" dirty="0" smtClean="0">
                <a:solidFill>
                  <a:schemeClr val="bg1"/>
                </a:solidFill>
              </a:rPr>
              <a:t>N</a:t>
            </a:r>
            <a:r>
              <a:rPr lang="en-US" altLang="en-US" sz="2400" dirty="0" smtClean="0">
                <a:solidFill>
                  <a:schemeClr val="bg1"/>
                </a:solidFill>
              </a:rPr>
              <a:t> = 2, the transition probability matrix is:</a:t>
            </a:r>
          </a:p>
        </p:txBody>
      </p:sp>
      <p:graphicFrame>
        <p:nvGraphicFramePr>
          <p:cNvPr id="15364" name="Object 4"/>
          <p:cNvGraphicFramePr>
            <a:graphicFrameLocks noChangeAspect="1"/>
          </p:cNvGraphicFramePr>
          <p:nvPr/>
        </p:nvGraphicFramePr>
        <p:xfrm>
          <a:off x="3200400" y="3733800"/>
          <a:ext cx="1758950" cy="1349375"/>
        </p:xfrm>
        <a:graphic>
          <a:graphicData uri="http://schemas.openxmlformats.org/presentationml/2006/ole">
            <mc:AlternateContent xmlns:mc="http://schemas.openxmlformats.org/markup-compatibility/2006">
              <mc:Choice xmlns:v="urn:schemas-microsoft-com:vml" Requires="v">
                <p:oleObj spid="_x0000_s14369" name="Equation" r:id="rId4" imgW="1162112" imgH="876300" progId="Equation.3">
                  <p:embed/>
                </p:oleObj>
              </mc:Choice>
              <mc:Fallback>
                <p:oleObj name="Equation" r:id="rId4" imgW="1162112" imgH="876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733800"/>
                        <a:ext cx="175895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365" name="Text Box 5"/>
          <p:cNvSpPr txBox="1">
            <a:spLocks noChangeArrowheads="1"/>
          </p:cNvSpPr>
          <p:nvPr/>
        </p:nvSpPr>
        <p:spPr bwMode="auto">
          <a:xfrm>
            <a:off x="3352800" y="2895600"/>
            <a:ext cx="14795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Bef>
                <a:spcPct val="0"/>
              </a:spcBef>
              <a:spcAft>
                <a:spcPct val="0"/>
              </a:spcAft>
              <a:buFontTx/>
              <a:buNone/>
            </a:pPr>
            <a:r>
              <a:rPr lang="en-US" altLang="en-US" sz="2400" dirty="0" smtClean="0">
                <a:solidFill>
                  <a:srgbClr val="FFFFFF"/>
                </a:solidFill>
              </a:rPr>
              <a:t>        </a:t>
            </a:r>
            <a:r>
              <a:rPr lang="en-US" altLang="en-US" sz="2400" i="1" dirty="0" smtClean="0">
                <a:solidFill>
                  <a:srgbClr val="FFFFFF"/>
                </a:solidFill>
              </a:rPr>
              <a:t>j</a:t>
            </a:r>
          </a:p>
          <a:p>
            <a:pPr defTabSz="914400" eaLnBrk="1" fontAlgn="base" hangingPunct="1">
              <a:spcBef>
                <a:spcPct val="0"/>
              </a:spcBef>
              <a:spcAft>
                <a:spcPct val="0"/>
              </a:spcAft>
              <a:buFontTx/>
              <a:buNone/>
            </a:pPr>
            <a:r>
              <a:rPr lang="en-US" altLang="en-US" sz="2400" dirty="0" smtClean="0">
                <a:solidFill>
                  <a:srgbClr val="FFFFFF"/>
                </a:solidFill>
              </a:rPr>
              <a:t>0     1      2</a:t>
            </a:r>
          </a:p>
        </p:txBody>
      </p:sp>
      <p:sp>
        <p:nvSpPr>
          <p:cNvPr id="15366" name="Text Box 6"/>
          <p:cNvSpPr txBox="1">
            <a:spLocks noChangeArrowheads="1"/>
          </p:cNvSpPr>
          <p:nvPr/>
        </p:nvSpPr>
        <p:spPr bwMode="auto">
          <a:xfrm>
            <a:off x="2438400" y="3810000"/>
            <a:ext cx="6543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Bef>
                <a:spcPct val="0"/>
              </a:spcBef>
              <a:spcAft>
                <a:spcPct val="0"/>
              </a:spcAft>
              <a:buFontTx/>
              <a:buNone/>
            </a:pPr>
            <a:r>
              <a:rPr lang="en-US" altLang="en-US" sz="2400" dirty="0" smtClean="0">
                <a:solidFill>
                  <a:srgbClr val="FFFFFF"/>
                </a:solidFill>
              </a:rPr>
              <a:t>    0</a:t>
            </a:r>
          </a:p>
          <a:p>
            <a:pPr defTabSz="914400" eaLnBrk="1" fontAlgn="base" hangingPunct="1">
              <a:spcBef>
                <a:spcPct val="0"/>
              </a:spcBef>
              <a:spcAft>
                <a:spcPct val="0"/>
              </a:spcAft>
              <a:buFontTx/>
              <a:buNone/>
            </a:pPr>
            <a:r>
              <a:rPr lang="en-US" altLang="en-US" sz="2400" i="1" dirty="0" smtClean="0">
                <a:solidFill>
                  <a:srgbClr val="FFFFFF"/>
                </a:solidFill>
              </a:rPr>
              <a:t>i</a:t>
            </a:r>
            <a:r>
              <a:rPr lang="en-US" altLang="en-US" sz="2400" dirty="0" smtClean="0">
                <a:solidFill>
                  <a:srgbClr val="FFFFFF"/>
                </a:solidFill>
              </a:rPr>
              <a:t>   1</a:t>
            </a:r>
          </a:p>
          <a:p>
            <a:pPr defTabSz="914400" eaLnBrk="1" fontAlgn="base" hangingPunct="1">
              <a:spcBef>
                <a:spcPct val="0"/>
              </a:spcBef>
              <a:spcAft>
                <a:spcPct val="0"/>
              </a:spcAft>
              <a:buFontTx/>
              <a:buNone/>
            </a:pPr>
            <a:r>
              <a:rPr lang="en-US" altLang="en-US" sz="2400" dirty="0" smtClean="0">
                <a:solidFill>
                  <a:srgbClr val="FFFFFF"/>
                </a:solidFill>
              </a:rPr>
              <a:t>    2</a:t>
            </a:r>
          </a:p>
        </p:txBody>
      </p:sp>
    </p:spTree>
    <p:extLst>
      <p:ext uri="{BB962C8B-B14F-4D97-AF65-F5344CB8AC3E}">
        <p14:creationId xmlns:p14="http://schemas.microsoft.com/office/powerpoint/2010/main" val="2428971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457200" y="0"/>
            <a:ext cx="7772400" cy="1143000"/>
          </a:xfrm>
        </p:spPr>
        <p:txBody>
          <a:bodyPr/>
          <a:lstStyle/>
          <a:p>
            <a:pPr eaLnBrk="1" hangingPunct="1"/>
            <a:r>
              <a:rPr lang="en-US" altLang="en-US" sz="3600" dirty="0" smtClean="0">
                <a:solidFill>
                  <a:srgbClr val="FFFF66"/>
                </a:solidFill>
                <a:latin typeface="Arial" charset="0"/>
              </a:rPr>
              <a:t>Wright-Fisher model </a:t>
            </a:r>
          </a:p>
        </p:txBody>
      </p:sp>
      <p:pic>
        <p:nvPicPr>
          <p:cNvPr id="16387" name="Picture 1028" descr="bu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65151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1029"/>
          <p:cNvSpPr txBox="1">
            <a:spLocks noChangeArrowheads="1"/>
          </p:cNvSpPr>
          <p:nvPr/>
        </p:nvSpPr>
        <p:spPr bwMode="auto">
          <a:xfrm>
            <a:off x="1524000" y="5638800"/>
            <a:ext cx="1808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defTabSz="914400" eaLnBrk="1" fontAlgn="base" hangingPunct="1">
              <a:spcBef>
                <a:spcPct val="0"/>
              </a:spcBef>
              <a:spcAft>
                <a:spcPct val="0"/>
              </a:spcAft>
              <a:buFontTx/>
              <a:buNone/>
            </a:pPr>
            <a:r>
              <a:rPr lang="en-US" altLang="en-US" sz="2400" dirty="0" smtClean="0">
                <a:solidFill>
                  <a:srgbClr val="000000"/>
                </a:solidFill>
              </a:rPr>
              <a:t>Time</a:t>
            </a:r>
          </a:p>
          <a:p>
            <a:pPr algn="ctr" defTabSz="914400" eaLnBrk="1" fontAlgn="base" hangingPunct="1">
              <a:spcBef>
                <a:spcPct val="0"/>
              </a:spcBef>
              <a:spcAft>
                <a:spcPct val="0"/>
              </a:spcAft>
              <a:buFontTx/>
              <a:buNone/>
            </a:pPr>
            <a:r>
              <a:rPr lang="en-US" altLang="en-US" sz="2400" dirty="0" smtClean="0">
                <a:solidFill>
                  <a:srgbClr val="000000"/>
                </a:solidFill>
              </a:rPr>
              <a:t>(generations)</a:t>
            </a:r>
          </a:p>
        </p:txBody>
      </p:sp>
      <p:sp>
        <p:nvSpPr>
          <p:cNvPr id="16389" name="Text Box 1030"/>
          <p:cNvSpPr txBox="1">
            <a:spLocks noChangeArrowheads="1"/>
          </p:cNvSpPr>
          <p:nvPr/>
        </p:nvSpPr>
        <p:spPr bwMode="auto">
          <a:xfrm>
            <a:off x="5470525" y="5832475"/>
            <a:ext cx="222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Bef>
                <a:spcPct val="0"/>
              </a:spcBef>
              <a:spcAft>
                <a:spcPct val="0"/>
              </a:spcAft>
              <a:buFontTx/>
              <a:buNone/>
            </a:pPr>
            <a:r>
              <a:rPr lang="en-US" altLang="en-US" sz="2400" dirty="0" smtClean="0">
                <a:solidFill>
                  <a:srgbClr val="000000"/>
                </a:solidFill>
              </a:rPr>
              <a:t>Allele frequency</a:t>
            </a:r>
          </a:p>
        </p:txBody>
      </p:sp>
      <p:sp>
        <p:nvSpPr>
          <p:cNvPr id="16390" name="Text Box 1032"/>
          <p:cNvSpPr txBox="1">
            <a:spLocks noChangeArrowheads="1"/>
          </p:cNvSpPr>
          <p:nvPr/>
        </p:nvSpPr>
        <p:spPr bwMode="auto">
          <a:xfrm>
            <a:off x="7908925" y="6213475"/>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defTabSz="914400" eaLnBrk="1" fontAlgn="base" hangingPunct="1">
              <a:spcBef>
                <a:spcPct val="0"/>
              </a:spcBef>
              <a:spcAft>
                <a:spcPct val="0"/>
              </a:spcAft>
              <a:buFontTx/>
              <a:buNone/>
            </a:pPr>
            <a:r>
              <a:rPr lang="en-US" altLang="en-US" sz="2400" dirty="0" smtClean="0">
                <a:solidFill>
                  <a:srgbClr val="66FF66"/>
                </a:solidFill>
              </a:rPr>
              <a:t>2</a:t>
            </a:r>
            <a:r>
              <a:rPr lang="en-US" altLang="en-US" sz="2400" i="1" dirty="0" smtClean="0">
                <a:solidFill>
                  <a:srgbClr val="66FF66"/>
                </a:solidFill>
              </a:rPr>
              <a:t>N</a:t>
            </a:r>
            <a:r>
              <a:rPr lang="en-US" altLang="en-US" sz="2400" dirty="0" smtClean="0">
                <a:solidFill>
                  <a:srgbClr val="66FF66"/>
                </a:solidFill>
              </a:rPr>
              <a:t> = 32</a:t>
            </a:r>
          </a:p>
        </p:txBody>
      </p:sp>
      <p:cxnSp>
        <p:nvCxnSpPr>
          <p:cNvPr id="3" name="Straight Arrow Connector 2"/>
          <p:cNvCxnSpPr>
            <a:cxnSpLocks noChangeShapeType="1"/>
          </p:cNvCxnSpPr>
          <p:nvPr/>
        </p:nvCxnSpPr>
        <p:spPr bwMode="auto">
          <a:xfrm>
            <a:off x="1524000" y="5257800"/>
            <a:ext cx="2438400" cy="9906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392" name="TextBox 3"/>
          <p:cNvSpPr txBox="1">
            <a:spLocks noChangeArrowheads="1"/>
          </p:cNvSpPr>
          <p:nvPr/>
        </p:nvSpPr>
        <p:spPr bwMode="auto">
          <a:xfrm>
            <a:off x="3733800" y="1447800"/>
            <a:ext cx="312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defTabSz="914400" eaLnBrk="1" fontAlgn="base" hangingPunct="1">
              <a:spcBef>
                <a:spcPct val="0"/>
              </a:spcBef>
              <a:spcAft>
                <a:spcPct val="0"/>
              </a:spcAft>
              <a:buFontTx/>
              <a:buNone/>
            </a:pPr>
            <a:r>
              <a:rPr lang="en-US" altLang="en-US" sz="2400" dirty="0" smtClean="0">
                <a:solidFill>
                  <a:srgbClr val="000000"/>
                </a:solidFill>
              </a:rPr>
              <a:t>Probability of allele frequency at generation</a:t>
            </a:r>
          </a:p>
        </p:txBody>
      </p:sp>
      <p:cxnSp>
        <p:nvCxnSpPr>
          <p:cNvPr id="6" name="Straight Arrow Connector 5"/>
          <p:cNvCxnSpPr>
            <a:cxnSpLocks noChangeShapeType="1"/>
          </p:cNvCxnSpPr>
          <p:nvPr/>
        </p:nvCxnSpPr>
        <p:spPr bwMode="auto">
          <a:xfrm flipH="1">
            <a:off x="3352800" y="1752600"/>
            <a:ext cx="685800" cy="762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0059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Wright-Fisher practical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t>Follow the instructions in “WrightFisherSim.txt” to learn some properties of this classic model.</a:t>
            </a:r>
            <a:endParaRPr lang="en-US" dirty="0"/>
          </a:p>
        </p:txBody>
      </p:sp>
    </p:spTree>
    <p:extLst>
      <p:ext uri="{BB962C8B-B14F-4D97-AF65-F5344CB8AC3E}">
        <p14:creationId xmlns:p14="http://schemas.microsoft.com/office/powerpoint/2010/main" val="1285798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84698"/>
            <a:ext cx="8229600" cy="1143000"/>
          </a:xfrm>
        </p:spPr>
        <p:txBody>
          <a:bodyPr/>
          <a:lstStyle/>
          <a:p>
            <a:r>
              <a:rPr lang="en-US" dirty="0" smtClean="0"/>
              <a:t>Drift plus mutation</a:t>
            </a:r>
            <a:endParaRPr lang="en-US" dirty="0"/>
          </a:p>
        </p:txBody>
      </p:sp>
      <p:sp>
        <p:nvSpPr>
          <p:cNvPr id="3" name="Content Placeholder 2"/>
          <p:cNvSpPr>
            <a:spLocks noGrp="1"/>
          </p:cNvSpPr>
          <p:nvPr>
            <p:ph idx="1"/>
          </p:nvPr>
        </p:nvSpPr>
        <p:spPr/>
        <p:txBody>
          <a:bodyPr>
            <a:normAutofit fontScale="92500"/>
          </a:bodyPr>
          <a:lstStyle/>
          <a:p>
            <a:r>
              <a:rPr lang="en-US" dirty="0" smtClean="0"/>
              <a:t>Mutation always happens, so the simplest model of drift usually also must incorporate mutation.</a:t>
            </a:r>
          </a:p>
          <a:p>
            <a:r>
              <a:rPr lang="en-US" dirty="0" smtClean="0"/>
              <a:t>Mutation introduces all variation into the population, and drift always removes it.  These two forces come to a balance – the mutation-drift balance.</a:t>
            </a:r>
          </a:p>
          <a:p>
            <a:r>
              <a:rPr lang="en-US" dirty="0" smtClean="0"/>
              <a:t>Two primary models of this are the infinitely many alleles model (infinite alleles model) and the infinite sites model.</a:t>
            </a:r>
          </a:p>
          <a:p>
            <a:endParaRPr lang="en-US" dirty="0"/>
          </a:p>
        </p:txBody>
      </p:sp>
    </p:spTree>
    <p:extLst>
      <p:ext uri="{BB962C8B-B14F-4D97-AF65-F5344CB8AC3E}">
        <p14:creationId xmlns:p14="http://schemas.microsoft.com/office/powerpoint/2010/main" val="370500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mutation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Germline vs. somatic</a:t>
            </a:r>
          </a:p>
          <a:p>
            <a:r>
              <a:rPr lang="en-US" dirty="0" smtClean="0"/>
              <a:t>Coding vs. Noncoding</a:t>
            </a:r>
          </a:p>
          <a:p>
            <a:r>
              <a:rPr lang="en-US" dirty="0" smtClean="0"/>
              <a:t>Missense vs. Nonsense</a:t>
            </a:r>
          </a:p>
          <a:p>
            <a:r>
              <a:rPr lang="en-US" dirty="0" smtClean="0"/>
              <a:t>Synonymous vs. Nonsynonymous</a:t>
            </a:r>
          </a:p>
          <a:p>
            <a:r>
              <a:rPr lang="en-US" dirty="0" smtClean="0"/>
              <a:t>Neutral vs. Gain of function vs. Loss of function</a:t>
            </a:r>
          </a:p>
          <a:p>
            <a:r>
              <a:rPr lang="en-US" dirty="0" smtClean="0"/>
              <a:t>Indels (including Transposable Elements)</a:t>
            </a:r>
          </a:p>
          <a:p>
            <a:r>
              <a:rPr lang="en-US" dirty="0" smtClean="0"/>
              <a:t>Splicing (cryptic, frameshift, …)</a:t>
            </a:r>
          </a:p>
          <a:p>
            <a:r>
              <a:rPr lang="en-US" dirty="0" smtClean="0"/>
              <a:t>Duplication</a:t>
            </a:r>
          </a:p>
          <a:p>
            <a:r>
              <a:rPr lang="en-US" dirty="0" smtClean="0"/>
              <a:t>Unequal exchange (Philadelphia chromosome)</a:t>
            </a:r>
            <a:endParaRPr lang="en-US" dirty="0"/>
          </a:p>
        </p:txBody>
      </p:sp>
    </p:spTree>
    <p:extLst>
      <p:ext uri="{BB962C8B-B14F-4D97-AF65-F5344CB8AC3E}">
        <p14:creationId xmlns:p14="http://schemas.microsoft.com/office/powerpoint/2010/main" val="406496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3600" dirty="0">
                <a:solidFill>
                  <a:srgbClr val="FFFF66"/>
                </a:solidFill>
                <a:latin typeface="Arial" charset="0"/>
              </a:rPr>
              <a:t>Infinite alleles model</a:t>
            </a:r>
          </a:p>
        </p:txBody>
      </p:sp>
      <p:sp>
        <p:nvSpPr>
          <p:cNvPr id="35842" name="Rectangle 3"/>
          <p:cNvSpPr>
            <a:spLocks noGrp="1" noChangeArrowheads="1"/>
          </p:cNvSpPr>
          <p:nvPr>
            <p:ph type="body" idx="1"/>
          </p:nvPr>
        </p:nvSpPr>
        <p:spPr>
          <a:xfrm>
            <a:off x="685800" y="1981201"/>
            <a:ext cx="7772400" cy="1524000"/>
          </a:xfrm>
        </p:spPr>
        <p:txBody>
          <a:bodyPr/>
          <a:lstStyle/>
          <a:p>
            <a:pPr eaLnBrk="1" hangingPunct="1"/>
            <a:r>
              <a:rPr lang="en-US" altLang="en-US" sz="2400" dirty="0">
                <a:solidFill>
                  <a:schemeClr val="bg1"/>
                </a:solidFill>
              </a:rPr>
              <a:t>Suppose each mutation gives rise to a novel allele.  </a:t>
            </a:r>
          </a:p>
          <a:p>
            <a:pPr eaLnBrk="1" hangingPunct="1"/>
            <a:r>
              <a:rPr lang="en-US" altLang="en-US" sz="2400" dirty="0">
                <a:solidFill>
                  <a:schemeClr val="bg1"/>
                </a:solidFill>
              </a:rPr>
              <a:t>Then no new mutant allele is IBD with any previous allele.</a:t>
            </a:r>
          </a:p>
          <a:p>
            <a:pPr eaLnBrk="1" hangingPunct="1"/>
            <a:r>
              <a:rPr lang="en-US" altLang="en-US" sz="2400" dirty="0">
                <a:solidFill>
                  <a:schemeClr val="bg1"/>
                </a:solidFill>
              </a:rPr>
              <a:t>So what is the probability of IBD now?</a:t>
            </a:r>
          </a:p>
          <a:p>
            <a:pPr eaLnBrk="1" hangingPunct="1"/>
            <a:r>
              <a:rPr lang="en-US" altLang="en-US" sz="2400" dirty="0">
                <a:solidFill>
                  <a:schemeClr val="bg1"/>
                </a:solidFill>
              </a:rPr>
              <a:t>And what happens to the probability of IBD over time?</a:t>
            </a:r>
          </a:p>
        </p:txBody>
      </p:sp>
    </p:spTree>
    <p:extLst>
      <p:ext uri="{BB962C8B-B14F-4D97-AF65-F5344CB8AC3E}">
        <p14:creationId xmlns:p14="http://schemas.microsoft.com/office/powerpoint/2010/main" val="11405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457200"/>
            <a:ext cx="7772400" cy="1143000"/>
          </a:xfrm>
        </p:spPr>
        <p:txBody>
          <a:bodyPr/>
          <a:lstStyle/>
          <a:p>
            <a:pPr eaLnBrk="1" hangingPunct="1"/>
            <a:r>
              <a:rPr lang="en-US" altLang="en-US" sz="3600" dirty="0">
                <a:solidFill>
                  <a:srgbClr val="FFFF66"/>
                </a:solidFill>
                <a:latin typeface="Arial" charset="0"/>
              </a:rPr>
              <a:t>Equilibrium </a:t>
            </a:r>
            <a:r>
              <a:rPr lang="en-US" altLang="en-US" sz="3600" i="1" dirty="0">
                <a:solidFill>
                  <a:srgbClr val="FFFF66"/>
                </a:solidFill>
                <a:latin typeface="Arial" charset="0"/>
              </a:rPr>
              <a:t>F</a:t>
            </a:r>
            <a:r>
              <a:rPr lang="en-US" altLang="en-US" sz="3600" dirty="0">
                <a:solidFill>
                  <a:srgbClr val="FFFF66"/>
                </a:solidFill>
                <a:latin typeface="Arial" charset="0"/>
              </a:rPr>
              <a:t> under infinite alleles</a:t>
            </a:r>
          </a:p>
        </p:txBody>
      </p:sp>
      <p:sp>
        <p:nvSpPr>
          <p:cNvPr id="36866" name="Rectangle 3"/>
          <p:cNvSpPr>
            <a:spLocks noGrp="1" noChangeArrowheads="1"/>
          </p:cNvSpPr>
          <p:nvPr>
            <p:ph type="body" idx="1"/>
          </p:nvPr>
        </p:nvSpPr>
        <p:spPr>
          <a:xfrm>
            <a:off x="609600" y="3505200"/>
            <a:ext cx="7772400" cy="1066800"/>
          </a:xfrm>
        </p:spPr>
        <p:txBody>
          <a:bodyPr/>
          <a:lstStyle/>
          <a:p>
            <a:pPr eaLnBrk="1" hangingPunct="1"/>
            <a:r>
              <a:rPr lang="en-US" altLang="en-US" sz="2400" dirty="0">
                <a:solidFill>
                  <a:schemeClr val="bg1"/>
                </a:solidFill>
              </a:rPr>
              <a:t>Solve for equilibrium by letting </a:t>
            </a:r>
            <a:r>
              <a:rPr lang="en-US" altLang="en-US" sz="2400" i="1" dirty="0">
                <a:solidFill>
                  <a:schemeClr val="bg1"/>
                </a:solidFill>
              </a:rPr>
              <a:t>F</a:t>
            </a:r>
            <a:r>
              <a:rPr lang="en-US" altLang="en-US" sz="2400" baseline="-25000" dirty="0">
                <a:solidFill>
                  <a:schemeClr val="bg1"/>
                </a:solidFill>
              </a:rPr>
              <a:t>t</a:t>
            </a:r>
            <a:r>
              <a:rPr lang="en-US" altLang="en-US" sz="2400" dirty="0">
                <a:solidFill>
                  <a:schemeClr val="bg1"/>
                </a:solidFill>
              </a:rPr>
              <a:t> = </a:t>
            </a:r>
            <a:r>
              <a:rPr lang="en-US" altLang="en-US" sz="2400" i="1" dirty="0">
                <a:solidFill>
                  <a:schemeClr val="bg1"/>
                </a:solidFill>
              </a:rPr>
              <a:t>F</a:t>
            </a:r>
            <a:r>
              <a:rPr lang="en-US" altLang="en-US" sz="2400" baseline="-25000" dirty="0">
                <a:solidFill>
                  <a:schemeClr val="bg1"/>
                </a:solidFill>
              </a:rPr>
              <a:t>t-1</a:t>
            </a:r>
            <a:r>
              <a:rPr lang="en-US" altLang="en-US" sz="2400" dirty="0">
                <a:solidFill>
                  <a:schemeClr val="bg1"/>
                </a:solidFill>
              </a:rPr>
              <a:t> = </a:t>
            </a:r>
            <a:r>
              <a:rPr lang="en-US" altLang="en-US" sz="2400" i="1" dirty="0">
                <a:solidFill>
                  <a:schemeClr val="bg1"/>
                </a:solidFill>
              </a:rPr>
              <a:t>F</a:t>
            </a:r>
            <a:r>
              <a:rPr lang="en-US" altLang="en-US" sz="2400" dirty="0">
                <a:solidFill>
                  <a:schemeClr val="bg1"/>
                </a:solidFill>
              </a:rPr>
              <a:t>*.  After some algebra (and some simplifying assumptions), we get:</a:t>
            </a:r>
          </a:p>
        </p:txBody>
      </p:sp>
      <p:graphicFrame>
        <p:nvGraphicFramePr>
          <p:cNvPr id="23556" name="Object 4"/>
          <p:cNvGraphicFramePr>
            <a:graphicFrameLocks noChangeAspect="1"/>
          </p:cNvGraphicFramePr>
          <p:nvPr/>
        </p:nvGraphicFramePr>
        <p:xfrm>
          <a:off x="1676401" y="1828800"/>
          <a:ext cx="5562600" cy="1244600"/>
        </p:xfrm>
        <a:graphic>
          <a:graphicData uri="http://schemas.openxmlformats.org/presentationml/2006/ole">
            <mc:AlternateContent xmlns:mc="http://schemas.openxmlformats.org/markup-compatibility/2006">
              <mc:Choice xmlns:v="urn:schemas-microsoft-com:vml" Requires="v">
                <p:oleObj spid="_x0000_s1106" name="Equation" r:id="rId4" imgW="2657568" imgH="533400" progId="Equation.3">
                  <p:embed/>
                </p:oleObj>
              </mc:Choice>
              <mc:Fallback>
                <p:oleObj name="Equation" r:id="rId4" imgW="2657568" imgH="533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1" y="1828800"/>
                        <a:ext cx="55626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68" name="Object 5"/>
          <p:cNvGraphicFramePr>
            <a:graphicFrameLocks noChangeAspect="1"/>
          </p:cNvGraphicFramePr>
          <p:nvPr/>
        </p:nvGraphicFramePr>
        <p:xfrm>
          <a:off x="3124201" y="4800600"/>
          <a:ext cx="2495550" cy="1193800"/>
        </p:xfrm>
        <a:graphic>
          <a:graphicData uri="http://schemas.openxmlformats.org/presentationml/2006/ole">
            <mc:AlternateContent xmlns:mc="http://schemas.openxmlformats.org/markup-compatibility/2006">
              <mc:Choice xmlns:v="urn:schemas-microsoft-com:vml" Requires="v">
                <p:oleObj spid="_x0000_s1107" name="Equation" r:id="rId6" imgW="1095389" imgH="485843" progId="Equation.3">
                  <p:embed/>
                </p:oleObj>
              </mc:Choice>
              <mc:Fallback>
                <p:oleObj name="Equation" r:id="rId6" imgW="1095389" imgH="48584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1" y="4800600"/>
                        <a:ext cx="249555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5207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228600"/>
            <a:ext cx="7772400" cy="1143000"/>
          </a:xfrm>
        </p:spPr>
        <p:txBody>
          <a:bodyPr/>
          <a:lstStyle/>
          <a:p>
            <a:pPr eaLnBrk="1" hangingPunct="1"/>
            <a:r>
              <a:rPr lang="en-US" altLang="en-US" sz="3200" dirty="0">
                <a:solidFill>
                  <a:srgbClr val="FFFF66"/>
                </a:solidFill>
                <a:latin typeface="Arial" charset="0"/>
              </a:rPr>
              <a:t>Steady state heterozygosity (</a:t>
            </a:r>
            <a:r>
              <a:rPr lang="en-US" altLang="en-US" sz="3200" i="1" dirty="0">
                <a:solidFill>
                  <a:srgbClr val="FFFF66"/>
                </a:solidFill>
                <a:latin typeface="Arial" charset="0"/>
              </a:rPr>
              <a:t>H</a:t>
            </a:r>
            <a:r>
              <a:rPr lang="en-US" altLang="en-US" sz="3200" dirty="0">
                <a:solidFill>
                  <a:srgbClr val="FFFF66"/>
                </a:solidFill>
                <a:latin typeface="Arial" charset="0"/>
              </a:rPr>
              <a:t> = 1 - </a:t>
            </a:r>
            <a:r>
              <a:rPr lang="en-US" altLang="en-US" sz="3200" i="1" dirty="0">
                <a:solidFill>
                  <a:srgbClr val="FFFF66"/>
                </a:solidFill>
                <a:latin typeface="Arial" charset="0"/>
              </a:rPr>
              <a:t>F</a:t>
            </a:r>
            <a:r>
              <a:rPr lang="en-US" altLang="en-US" sz="3200" dirty="0">
                <a:solidFill>
                  <a:srgbClr val="FFFF66"/>
                </a:solidFill>
                <a:latin typeface="Arial" charset="0"/>
              </a:rPr>
              <a:t>) under the infinite alleles model</a:t>
            </a:r>
          </a:p>
        </p:txBody>
      </p:sp>
      <p:graphicFrame>
        <p:nvGraphicFramePr>
          <p:cNvPr id="24579" name="Object 5"/>
          <p:cNvGraphicFramePr>
            <a:graphicFrameLocks noChangeAspect="1"/>
          </p:cNvGraphicFramePr>
          <p:nvPr>
            <p:extLst>
              <p:ext uri="{D42A27DB-BD31-4B8C-83A1-F6EECF244321}">
                <p14:modId xmlns:p14="http://schemas.microsoft.com/office/powerpoint/2010/main" val="1936417109"/>
              </p:ext>
            </p:extLst>
          </p:nvPr>
        </p:nvGraphicFramePr>
        <p:xfrm>
          <a:off x="1371600" y="1371601"/>
          <a:ext cx="6629400" cy="4549775"/>
        </p:xfrm>
        <a:graphic>
          <a:graphicData uri="http://schemas.openxmlformats.org/presentationml/2006/ole">
            <mc:AlternateContent xmlns:mc="http://schemas.openxmlformats.org/markup-compatibility/2006">
              <mc:Choice xmlns:v="urn:schemas-microsoft-com:vml" Requires="v">
                <p:oleObj spid="_x0000_s2091" name="Mtb Graph" r:id="rId4" imgW="5086662" imgH="3382780" progId="MinitabGraph.Document">
                  <p:embed/>
                </p:oleObj>
              </mc:Choice>
              <mc:Fallback>
                <p:oleObj name="Mtb Graph" r:id="rId4" imgW="5086662" imgH="3382780" progId="MinitabGraph.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371601"/>
                        <a:ext cx="6629400"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4580" name="Text Box 6"/>
          <p:cNvSpPr txBox="1">
            <a:spLocks noChangeArrowheads="1"/>
          </p:cNvSpPr>
          <p:nvPr/>
        </p:nvSpPr>
        <p:spPr bwMode="auto">
          <a:xfrm>
            <a:off x="2209801" y="6172200"/>
            <a:ext cx="4308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i="1" dirty="0">
                <a:solidFill>
                  <a:srgbClr val="66FF66"/>
                </a:solidFill>
                <a:latin typeface="Arial" charset="0"/>
              </a:rPr>
              <a:t>H</a:t>
            </a:r>
            <a:r>
              <a:rPr lang="en-US" altLang="en-US" sz="2400" dirty="0">
                <a:solidFill>
                  <a:srgbClr val="66FF66"/>
                </a:solidFill>
                <a:latin typeface="Arial" charset="0"/>
              </a:rPr>
              <a:t> = </a:t>
            </a:r>
            <a:r>
              <a:rPr lang="en-US" altLang="en-US" sz="2400" dirty="0">
                <a:solidFill>
                  <a:srgbClr val="66FF66"/>
                </a:solidFill>
                <a:latin typeface="Symbol" pitchFamily="18" charset="2"/>
              </a:rPr>
              <a:t>q</a:t>
            </a:r>
            <a:r>
              <a:rPr lang="en-US" altLang="en-US" sz="2400" dirty="0">
                <a:solidFill>
                  <a:srgbClr val="66FF66"/>
                </a:solidFill>
                <a:latin typeface="Arial" charset="0"/>
              </a:rPr>
              <a:t>/(1+</a:t>
            </a:r>
            <a:r>
              <a:rPr lang="en-US" altLang="en-US" sz="2400" dirty="0">
                <a:solidFill>
                  <a:srgbClr val="66FF66"/>
                </a:solidFill>
                <a:latin typeface="Symbol" pitchFamily="18" charset="2"/>
              </a:rPr>
              <a:t>q</a:t>
            </a:r>
            <a:r>
              <a:rPr lang="en-US" altLang="en-US" sz="2400" dirty="0">
                <a:solidFill>
                  <a:srgbClr val="66FF66"/>
                </a:solidFill>
                <a:latin typeface="Arial" charset="0"/>
              </a:rPr>
              <a:t>),     where </a:t>
            </a:r>
            <a:r>
              <a:rPr lang="en-US" altLang="en-US" sz="2400" dirty="0">
                <a:solidFill>
                  <a:srgbClr val="66FF66"/>
                </a:solidFill>
                <a:latin typeface="Symbol" pitchFamily="18" charset="2"/>
              </a:rPr>
              <a:t>q</a:t>
            </a:r>
            <a:r>
              <a:rPr lang="en-US" altLang="en-US" sz="2400" dirty="0">
                <a:solidFill>
                  <a:srgbClr val="66FF66"/>
                </a:solidFill>
                <a:latin typeface="Arial" charset="0"/>
              </a:rPr>
              <a:t> = 4N</a:t>
            </a:r>
            <a:r>
              <a:rPr lang="en-US" altLang="en-US" sz="2400" baseline="-25000" dirty="0">
                <a:solidFill>
                  <a:srgbClr val="66FF66"/>
                </a:solidFill>
                <a:latin typeface="Arial" charset="0"/>
              </a:rPr>
              <a:t>e</a:t>
            </a:r>
            <a:r>
              <a:rPr lang="en-US" altLang="en-US" sz="2400" dirty="0">
                <a:solidFill>
                  <a:srgbClr val="66FF66"/>
                </a:solidFill>
                <a:latin typeface="Symbol" pitchFamily="18" charset="2"/>
              </a:rPr>
              <a:t>m</a:t>
            </a:r>
          </a:p>
        </p:txBody>
      </p:sp>
    </p:spTree>
    <p:extLst>
      <p:ext uri="{BB962C8B-B14F-4D97-AF65-F5344CB8AC3E}">
        <p14:creationId xmlns:p14="http://schemas.microsoft.com/office/powerpoint/2010/main" val="1414232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84263" y="1157288"/>
            <a:ext cx="6907212" cy="1143000"/>
          </a:xfrm>
          <a:noFill/>
        </p:spPr>
        <p:txBody>
          <a:bodyPr lIns="86118" tIns="43059" rIns="86118" bIns="43059"/>
          <a:lstStyle/>
          <a:p>
            <a:pPr eaLnBrk="1" hangingPunct="1"/>
            <a:r>
              <a:rPr lang="en-US" altLang="en-US" sz="3200" dirty="0">
                <a:solidFill>
                  <a:srgbClr val="FF9933"/>
                </a:solidFill>
                <a:latin typeface="Arial" charset="0"/>
              </a:rPr>
              <a:t>Infinite alleles model</a:t>
            </a:r>
            <a:r>
              <a:rPr lang="en-US" altLang="en-US" sz="3200" dirty="0">
                <a:solidFill>
                  <a:srgbClr val="FFFF66"/>
                </a:solidFill>
                <a:latin typeface="Arial" charset="0"/>
              </a:rPr>
              <a:t>: Expected number of alleles (</a:t>
            </a:r>
            <a:r>
              <a:rPr lang="en-US" altLang="en-US" sz="3200" i="1" dirty="0">
                <a:solidFill>
                  <a:srgbClr val="FFFF66"/>
                </a:solidFill>
                <a:latin typeface="Arial" charset="0"/>
              </a:rPr>
              <a:t>k</a:t>
            </a:r>
            <a:r>
              <a:rPr lang="en-US" altLang="en-US" sz="3200" dirty="0">
                <a:solidFill>
                  <a:srgbClr val="FFFF66"/>
                </a:solidFill>
                <a:latin typeface="Arial" charset="0"/>
              </a:rPr>
              <a:t>) given sample size </a:t>
            </a:r>
            <a:r>
              <a:rPr lang="en-US" altLang="en-US" sz="3200" i="1" dirty="0">
                <a:solidFill>
                  <a:srgbClr val="FFFF66"/>
                </a:solidFill>
                <a:latin typeface="Arial" charset="0"/>
              </a:rPr>
              <a:t>n</a:t>
            </a:r>
            <a:r>
              <a:rPr lang="en-US" altLang="en-US" sz="3200" dirty="0">
                <a:solidFill>
                  <a:srgbClr val="FFFF66"/>
                </a:solidFill>
                <a:latin typeface="Arial" charset="0"/>
              </a:rPr>
              <a:t> and </a:t>
            </a:r>
            <a:r>
              <a:rPr lang="en-US" altLang="en-US" sz="3200" dirty="0">
                <a:solidFill>
                  <a:srgbClr val="FFFF66"/>
                </a:solidFill>
                <a:latin typeface="Symbol" pitchFamily="18" charset="2"/>
              </a:rPr>
              <a:t>q</a:t>
            </a:r>
            <a:endParaRPr lang="en-US" altLang="en-US" sz="3200" i="1" dirty="0">
              <a:solidFill>
                <a:srgbClr val="FFFF66"/>
              </a:solidFill>
              <a:latin typeface="Arial" charset="0"/>
            </a:endParaRPr>
          </a:p>
        </p:txBody>
      </p:sp>
      <p:sp>
        <p:nvSpPr>
          <p:cNvPr id="25603" name="Text Box 4"/>
          <p:cNvSpPr txBox="1">
            <a:spLocks noChangeArrowheads="1"/>
          </p:cNvSpPr>
          <p:nvPr/>
        </p:nvSpPr>
        <p:spPr bwMode="auto">
          <a:xfrm>
            <a:off x="4251325" y="5908675"/>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CCCCFF"/>
                </a:solidFill>
              </a:rPr>
              <a:t>Note: assumes no recombination</a:t>
            </a:r>
          </a:p>
        </p:txBody>
      </p:sp>
      <p:sp>
        <p:nvSpPr>
          <p:cNvPr id="25604" name="Text Box 5"/>
          <p:cNvSpPr txBox="1">
            <a:spLocks noChangeArrowheads="1"/>
          </p:cNvSpPr>
          <p:nvPr/>
        </p:nvSpPr>
        <p:spPr bwMode="auto">
          <a:xfrm>
            <a:off x="1066800" y="5867400"/>
            <a:ext cx="1289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CC99"/>
                </a:solidFill>
                <a:latin typeface="Symbol" pitchFamily="18" charset="2"/>
              </a:rPr>
              <a:t>q</a:t>
            </a:r>
            <a:r>
              <a:rPr lang="en-US" altLang="en-US" sz="2400" dirty="0">
                <a:solidFill>
                  <a:srgbClr val="00CC99"/>
                </a:solidFill>
              </a:rPr>
              <a:t> = 4</a:t>
            </a:r>
            <a:r>
              <a:rPr lang="en-US" altLang="en-US" sz="2400" i="1" dirty="0">
                <a:solidFill>
                  <a:srgbClr val="00CC99"/>
                </a:solidFill>
              </a:rPr>
              <a:t>N</a:t>
            </a:r>
            <a:r>
              <a:rPr lang="en-US" altLang="en-US" sz="2400" i="1" baseline="-25000" dirty="0">
                <a:solidFill>
                  <a:srgbClr val="00CC99"/>
                </a:solidFill>
              </a:rPr>
              <a:t>e</a:t>
            </a:r>
            <a:r>
              <a:rPr lang="en-US" altLang="en-US" sz="2400" dirty="0">
                <a:solidFill>
                  <a:srgbClr val="00CC99"/>
                </a:solidFill>
                <a:latin typeface="Symbol" pitchFamily="18" charset="2"/>
              </a:rPr>
              <a:t>m</a:t>
            </a:r>
          </a:p>
        </p:txBody>
      </p:sp>
      <p:graphicFrame>
        <p:nvGraphicFramePr>
          <p:cNvPr id="25605" name="Object 1"/>
          <p:cNvGraphicFramePr>
            <a:graphicFrameLocks noChangeAspect="1"/>
          </p:cNvGraphicFramePr>
          <p:nvPr/>
        </p:nvGraphicFramePr>
        <p:xfrm>
          <a:off x="1524001" y="3200400"/>
          <a:ext cx="6022975" cy="1066800"/>
        </p:xfrm>
        <a:graphic>
          <a:graphicData uri="http://schemas.openxmlformats.org/presentationml/2006/ole">
            <mc:AlternateContent xmlns:mc="http://schemas.openxmlformats.org/markup-compatibility/2006">
              <mc:Choice xmlns:v="urn:schemas-microsoft-com:vml" Requires="v">
                <p:oleObj spid="_x0000_s3115" name="Equation" r:id="rId4" imgW="2222500" imgH="393700" progId="Equation.3">
                  <p:embed/>
                </p:oleObj>
              </mc:Choice>
              <mc:Fallback>
                <p:oleObj name="Equation" r:id="rId4" imgW="22225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3200400"/>
                        <a:ext cx="6022975" cy="1066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5181601" y="4495800"/>
            <a:ext cx="3124200" cy="461963"/>
          </a:xfrm>
          <a:prstGeom prst="rect">
            <a:avLst/>
          </a:prstGeom>
          <a:noFill/>
        </p:spPr>
        <p:txBody>
          <a:bodyPr lIns="91435" tIns="45718" rIns="91435" bIns="45718">
            <a:spAutoFit/>
          </a:bodyPr>
          <a:lstStyle/>
          <a:p>
            <a:pPr algn="ctr" fontAlgn="base">
              <a:spcBef>
                <a:spcPct val="0"/>
              </a:spcBef>
              <a:spcAft>
                <a:spcPct val="0"/>
              </a:spcAft>
              <a:defRPr/>
            </a:pPr>
            <a:r>
              <a:rPr lang="en-US" sz="2400" dirty="0">
                <a:solidFill>
                  <a:srgbClr val="3333CC">
                    <a:lumMod val="20000"/>
                    <a:lumOff val="80000"/>
                  </a:srgbClr>
                </a:solidFill>
                <a:ea typeface="ＭＳ Ｐゴシック" charset="0"/>
                <a:cs typeface="ＭＳ Ｐゴシック" charset="0"/>
              </a:rPr>
              <a:t>Ewens 1972</a:t>
            </a:r>
          </a:p>
        </p:txBody>
      </p:sp>
    </p:spTree>
    <p:extLst>
      <p:ext uri="{BB962C8B-B14F-4D97-AF65-F5344CB8AC3E}">
        <p14:creationId xmlns:p14="http://schemas.microsoft.com/office/powerpoint/2010/main" val="3830540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3076"/>
          <p:cNvGraphicFramePr>
            <a:graphicFrameLocks noChangeAspect="1"/>
          </p:cNvGraphicFramePr>
          <p:nvPr/>
        </p:nvGraphicFramePr>
        <p:xfrm>
          <a:off x="1295400" y="1447801"/>
          <a:ext cx="6629400" cy="4549775"/>
        </p:xfrm>
        <a:graphic>
          <a:graphicData uri="http://schemas.openxmlformats.org/presentationml/2006/ole">
            <mc:AlternateContent xmlns:mc="http://schemas.openxmlformats.org/markup-compatibility/2006">
              <mc:Choice xmlns:v="urn:schemas-microsoft-com:vml" Requires="v">
                <p:oleObj spid="_x0000_s4138" name="Mtb Graph" r:id="rId3" imgW="5086662" imgH="3382780" progId="MinitabGraph.Document">
                  <p:embed/>
                </p:oleObj>
              </mc:Choice>
              <mc:Fallback>
                <p:oleObj name="Mtb Graph" r:id="rId3" imgW="5086662" imgH="3382780" progId="MinitabGraph.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47801"/>
                        <a:ext cx="6629400"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6627" name="Text Box 3077"/>
          <p:cNvSpPr txBox="1">
            <a:spLocks noChangeArrowheads="1"/>
          </p:cNvSpPr>
          <p:nvPr/>
        </p:nvSpPr>
        <p:spPr bwMode="auto">
          <a:xfrm>
            <a:off x="1981202" y="228600"/>
            <a:ext cx="5240527"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dirty="0" smtClean="0">
                <a:solidFill>
                  <a:srgbClr val="FF9933"/>
                </a:solidFill>
                <a:latin typeface="Arial" charset="0"/>
              </a:rPr>
              <a:t>Infinite alleles model</a:t>
            </a:r>
            <a:r>
              <a:rPr lang="en-US" altLang="en-US" dirty="0" smtClean="0">
                <a:solidFill>
                  <a:srgbClr val="FFFF66"/>
                </a:solidFill>
                <a:latin typeface="Arial" charset="0"/>
              </a:rPr>
              <a:t>: </a:t>
            </a:r>
          </a:p>
          <a:p>
            <a:pPr eaLnBrk="1" fontAlgn="base" hangingPunct="1">
              <a:spcBef>
                <a:spcPct val="0"/>
              </a:spcBef>
              <a:spcAft>
                <a:spcPct val="0"/>
              </a:spcAft>
              <a:buFontTx/>
              <a:buNone/>
            </a:pPr>
            <a:r>
              <a:rPr lang="en-US" altLang="en-US" dirty="0" smtClean="0">
                <a:solidFill>
                  <a:srgbClr val="FFFF66"/>
                </a:solidFill>
                <a:latin typeface="Arial" charset="0"/>
              </a:rPr>
              <a:t>Expected number of alleles </a:t>
            </a:r>
            <a:endParaRPr lang="en-US" altLang="en-US" dirty="0" smtClean="0">
              <a:solidFill>
                <a:srgbClr val="FFFF66"/>
              </a:solidFill>
              <a:latin typeface="Symbol" pitchFamily="18" charset="2"/>
            </a:endParaRPr>
          </a:p>
        </p:txBody>
      </p:sp>
      <p:sp>
        <p:nvSpPr>
          <p:cNvPr id="26628" name="Text Box 3078"/>
          <p:cNvSpPr txBox="1">
            <a:spLocks noChangeArrowheads="1"/>
          </p:cNvSpPr>
          <p:nvPr/>
        </p:nvSpPr>
        <p:spPr bwMode="auto">
          <a:xfrm>
            <a:off x="3352801" y="6172200"/>
            <a:ext cx="212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0066"/>
                </a:solidFill>
                <a:latin typeface="Symbol" pitchFamily="18" charset="2"/>
              </a:rPr>
              <a:t>q</a:t>
            </a:r>
            <a:r>
              <a:rPr lang="en-US" altLang="en-US" sz="2400" dirty="0">
                <a:solidFill>
                  <a:srgbClr val="FF0066"/>
                </a:solidFill>
                <a:latin typeface="Arial" charset="0"/>
              </a:rPr>
              <a:t> =10 </a:t>
            </a:r>
            <a:r>
              <a:rPr lang="en-US" altLang="en-US" sz="2400" dirty="0">
                <a:solidFill>
                  <a:srgbClr val="FFFFFF"/>
                </a:solidFill>
                <a:latin typeface="Arial" charset="0"/>
              </a:rPr>
              <a:t>and</a:t>
            </a:r>
            <a:r>
              <a:rPr lang="en-US" altLang="en-US" sz="2400" dirty="0">
                <a:solidFill>
                  <a:srgbClr val="FF0066"/>
                </a:solidFill>
                <a:latin typeface="Arial" charset="0"/>
              </a:rPr>
              <a:t> </a:t>
            </a:r>
            <a:r>
              <a:rPr lang="en-US" altLang="en-US" sz="2400" dirty="0">
                <a:solidFill>
                  <a:srgbClr val="CCCCFF"/>
                </a:solidFill>
                <a:latin typeface="Symbol" pitchFamily="18" charset="2"/>
              </a:rPr>
              <a:t>q</a:t>
            </a:r>
            <a:r>
              <a:rPr lang="en-US" altLang="en-US" sz="2400" dirty="0">
                <a:solidFill>
                  <a:srgbClr val="CCCCFF"/>
                </a:solidFill>
                <a:latin typeface="Arial" charset="0"/>
              </a:rPr>
              <a:t>=5</a:t>
            </a:r>
          </a:p>
        </p:txBody>
      </p:sp>
      <p:sp>
        <p:nvSpPr>
          <p:cNvPr id="26629" name="Text Box 3079"/>
          <p:cNvSpPr txBox="1">
            <a:spLocks noChangeArrowheads="1"/>
          </p:cNvSpPr>
          <p:nvPr/>
        </p:nvSpPr>
        <p:spPr bwMode="auto">
          <a:xfrm>
            <a:off x="1295401" y="3429000"/>
            <a:ext cx="70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E(</a:t>
            </a:r>
            <a:r>
              <a:rPr lang="en-US" altLang="en-US" sz="2400" i="1" dirty="0">
                <a:solidFill>
                  <a:srgbClr val="000000"/>
                </a:solidFill>
              </a:rPr>
              <a:t>k</a:t>
            </a:r>
            <a:r>
              <a:rPr lang="en-US" altLang="en-US" sz="2400" dirty="0">
                <a:solidFill>
                  <a:srgbClr val="000000"/>
                </a:solidFill>
              </a:rPr>
              <a:t>)</a:t>
            </a:r>
          </a:p>
        </p:txBody>
      </p:sp>
      <p:sp>
        <p:nvSpPr>
          <p:cNvPr id="26630" name="Text Box 3080"/>
          <p:cNvSpPr txBox="1">
            <a:spLocks noChangeArrowheads="1"/>
          </p:cNvSpPr>
          <p:nvPr/>
        </p:nvSpPr>
        <p:spPr bwMode="auto">
          <a:xfrm>
            <a:off x="4251325" y="55276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a:t>
            </a:r>
            <a:r>
              <a:rPr lang="en-US" altLang="en-US" sz="2400" i="1" dirty="0">
                <a:solidFill>
                  <a:srgbClr val="000000"/>
                </a:solidFill>
              </a:rPr>
              <a:t>n</a:t>
            </a:r>
            <a:r>
              <a:rPr lang="en-US" altLang="en-US" sz="2400" dirty="0">
                <a:solidFill>
                  <a:srgbClr val="000000"/>
                </a:solidFill>
              </a:rPr>
              <a:t>)</a:t>
            </a:r>
          </a:p>
        </p:txBody>
      </p:sp>
    </p:spTree>
    <p:extLst>
      <p:ext uri="{BB962C8B-B14F-4D97-AF65-F5344CB8AC3E}">
        <p14:creationId xmlns:p14="http://schemas.microsoft.com/office/powerpoint/2010/main" val="2239779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84263" y="1157288"/>
            <a:ext cx="6907212" cy="1143000"/>
          </a:xfrm>
          <a:noFill/>
        </p:spPr>
        <p:txBody>
          <a:bodyPr lIns="86118" tIns="43059" rIns="86118" bIns="43059"/>
          <a:lstStyle/>
          <a:p>
            <a:pPr eaLnBrk="1" hangingPunct="1"/>
            <a:r>
              <a:rPr lang="en-US" altLang="en-US" sz="3200" dirty="0">
                <a:solidFill>
                  <a:srgbClr val="FF9933"/>
                </a:solidFill>
                <a:latin typeface="Arial" charset="0"/>
              </a:rPr>
              <a:t>Infinite alleles model</a:t>
            </a:r>
            <a:r>
              <a:rPr lang="en-US" altLang="en-US" sz="3200" dirty="0">
                <a:solidFill>
                  <a:srgbClr val="FFFF66"/>
                </a:solidFill>
                <a:latin typeface="Arial" charset="0"/>
              </a:rPr>
              <a:t>: Expected number of alleles (</a:t>
            </a:r>
            <a:r>
              <a:rPr lang="en-US" altLang="en-US" sz="3200" i="1" dirty="0">
                <a:solidFill>
                  <a:srgbClr val="FFFF66"/>
                </a:solidFill>
                <a:latin typeface="Arial" charset="0"/>
              </a:rPr>
              <a:t>k</a:t>
            </a:r>
            <a:r>
              <a:rPr lang="en-US" altLang="en-US" sz="3200" dirty="0">
                <a:solidFill>
                  <a:srgbClr val="FFFF66"/>
                </a:solidFill>
                <a:latin typeface="Arial" charset="0"/>
              </a:rPr>
              <a:t>) given sample size </a:t>
            </a:r>
            <a:r>
              <a:rPr lang="en-US" altLang="en-US" sz="3200" i="1" dirty="0">
                <a:solidFill>
                  <a:srgbClr val="FFFF66"/>
                </a:solidFill>
                <a:latin typeface="Arial" charset="0"/>
              </a:rPr>
              <a:t>n</a:t>
            </a:r>
            <a:r>
              <a:rPr lang="en-US" altLang="en-US" sz="3200" dirty="0">
                <a:solidFill>
                  <a:srgbClr val="FFFF66"/>
                </a:solidFill>
                <a:latin typeface="Arial" charset="0"/>
              </a:rPr>
              <a:t> and </a:t>
            </a:r>
            <a:r>
              <a:rPr lang="en-US" altLang="en-US" sz="3200" dirty="0">
                <a:solidFill>
                  <a:srgbClr val="FFFF66"/>
                </a:solidFill>
                <a:latin typeface="Symbol" pitchFamily="18" charset="2"/>
              </a:rPr>
              <a:t>q</a:t>
            </a:r>
            <a:endParaRPr lang="en-US" altLang="en-US" sz="3200" i="1" dirty="0">
              <a:solidFill>
                <a:srgbClr val="FFFF66"/>
              </a:solidFill>
              <a:latin typeface="Arial" charset="0"/>
            </a:endParaRPr>
          </a:p>
        </p:txBody>
      </p:sp>
      <p:sp>
        <p:nvSpPr>
          <p:cNvPr id="27651" name="Text Box 4"/>
          <p:cNvSpPr txBox="1">
            <a:spLocks noChangeArrowheads="1"/>
          </p:cNvSpPr>
          <p:nvPr/>
        </p:nvSpPr>
        <p:spPr bwMode="auto">
          <a:xfrm>
            <a:off x="4251325" y="5908675"/>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CCCCFF"/>
                </a:solidFill>
              </a:rPr>
              <a:t>Note: assumes no recombination</a:t>
            </a:r>
          </a:p>
        </p:txBody>
      </p:sp>
      <p:sp>
        <p:nvSpPr>
          <p:cNvPr id="27652" name="Text Box 5"/>
          <p:cNvSpPr txBox="1">
            <a:spLocks noChangeArrowheads="1"/>
          </p:cNvSpPr>
          <p:nvPr/>
        </p:nvSpPr>
        <p:spPr bwMode="auto">
          <a:xfrm>
            <a:off x="1066800" y="5867400"/>
            <a:ext cx="1289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CC99"/>
                </a:solidFill>
                <a:latin typeface="Symbol" pitchFamily="18" charset="2"/>
              </a:rPr>
              <a:t>q</a:t>
            </a:r>
            <a:r>
              <a:rPr lang="en-US" altLang="en-US" sz="2400" dirty="0">
                <a:solidFill>
                  <a:srgbClr val="00CC99"/>
                </a:solidFill>
              </a:rPr>
              <a:t> = 4</a:t>
            </a:r>
            <a:r>
              <a:rPr lang="en-US" altLang="en-US" sz="2400" i="1" dirty="0">
                <a:solidFill>
                  <a:srgbClr val="00CC99"/>
                </a:solidFill>
              </a:rPr>
              <a:t>N</a:t>
            </a:r>
            <a:r>
              <a:rPr lang="en-US" altLang="en-US" sz="2400" i="1" baseline="-25000" dirty="0">
                <a:solidFill>
                  <a:srgbClr val="00CC99"/>
                </a:solidFill>
              </a:rPr>
              <a:t>e</a:t>
            </a:r>
            <a:r>
              <a:rPr lang="en-US" altLang="en-US" sz="2400" dirty="0">
                <a:solidFill>
                  <a:srgbClr val="00CC99"/>
                </a:solidFill>
                <a:latin typeface="Symbol" pitchFamily="18" charset="2"/>
              </a:rPr>
              <a:t>m</a:t>
            </a:r>
          </a:p>
        </p:txBody>
      </p:sp>
      <p:graphicFrame>
        <p:nvGraphicFramePr>
          <p:cNvPr id="27653" name="Object 1"/>
          <p:cNvGraphicFramePr>
            <a:graphicFrameLocks noChangeAspect="1"/>
          </p:cNvGraphicFramePr>
          <p:nvPr/>
        </p:nvGraphicFramePr>
        <p:xfrm>
          <a:off x="1524001" y="3200400"/>
          <a:ext cx="6022975" cy="1066800"/>
        </p:xfrm>
        <a:graphic>
          <a:graphicData uri="http://schemas.openxmlformats.org/presentationml/2006/ole">
            <mc:AlternateContent xmlns:mc="http://schemas.openxmlformats.org/markup-compatibility/2006">
              <mc:Choice xmlns:v="urn:schemas-microsoft-com:vml" Requires="v">
                <p:oleObj spid="_x0000_s5163" name="Equation" r:id="rId4" imgW="2222500" imgH="393700" progId="Equation.3">
                  <p:embed/>
                </p:oleObj>
              </mc:Choice>
              <mc:Fallback>
                <p:oleObj name="Equation" r:id="rId4" imgW="22225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3200400"/>
                        <a:ext cx="6022975" cy="1066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5181601" y="4495800"/>
            <a:ext cx="3124200" cy="461963"/>
          </a:xfrm>
          <a:prstGeom prst="rect">
            <a:avLst/>
          </a:prstGeom>
          <a:noFill/>
        </p:spPr>
        <p:txBody>
          <a:bodyPr lIns="91435" tIns="45718" rIns="91435" bIns="45718">
            <a:spAutoFit/>
          </a:bodyPr>
          <a:lstStyle/>
          <a:p>
            <a:pPr algn="ctr" fontAlgn="base">
              <a:spcBef>
                <a:spcPct val="0"/>
              </a:spcBef>
              <a:spcAft>
                <a:spcPct val="0"/>
              </a:spcAft>
              <a:defRPr/>
            </a:pPr>
            <a:r>
              <a:rPr lang="en-US" sz="2400" dirty="0">
                <a:solidFill>
                  <a:srgbClr val="3333CC">
                    <a:lumMod val="20000"/>
                    <a:lumOff val="80000"/>
                  </a:srgbClr>
                </a:solidFill>
                <a:ea typeface="ＭＳ Ｐゴシック" charset="0"/>
                <a:cs typeface="ＭＳ Ｐゴシック" charset="0"/>
              </a:rPr>
              <a:t>Ewens 1972</a:t>
            </a:r>
          </a:p>
        </p:txBody>
      </p:sp>
    </p:spTree>
    <p:extLst>
      <p:ext uri="{BB962C8B-B14F-4D97-AF65-F5344CB8AC3E}">
        <p14:creationId xmlns:p14="http://schemas.microsoft.com/office/powerpoint/2010/main" val="244366874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077"/>
          <p:cNvSpPr txBox="1">
            <a:spLocks noChangeArrowheads="1"/>
          </p:cNvSpPr>
          <p:nvPr/>
        </p:nvSpPr>
        <p:spPr bwMode="auto">
          <a:xfrm>
            <a:off x="1981202" y="228600"/>
            <a:ext cx="5240527"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dirty="0" smtClean="0">
                <a:solidFill>
                  <a:srgbClr val="FF9933"/>
                </a:solidFill>
                <a:latin typeface="Arial" charset="0"/>
              </a:rPr>
              <a:t>Infinite alleles model</a:t>
            </a:r>
            <a:r>
              <a:rPr lang="en-US" altLang="en-US" dirty="0" smtClean="0">
                <a:solidFill>
                  <a:srgbClr val="FFFF66"/>
                </a:solidFill>
                <a:latin typeface="Arial" charset="0"/>
              </a:rPr>
              <a:t>: </a:t>
            </a:r>
          </a:p>
          <a:p>
            <a:pPr eaLnBrk="1" fontAlgn="base" hangingPunct="1">
              <a:spcBef>
                <a:spcPct val="0"/>
              </a:spcBef>
              <a:spcAft>
                <a:spcPct val="0"/>
              </a:spcAft>
              <a:buFontTx/>
              <a:buNone/>
            </a:pPr>
            <a:r>
              <a:rPr lang="en-US" altLang="en-US" dirty="0" smtClean="0">
                <a:solidFill>
                  <a:srgbClr val="FFFF66"/>
                </a:solidFill>
                <a:latin typeface="Arial" charset="0"/>
              </a:rPr>
              <a:t>Expected number of alleles </a:t>
            </a:r>
            <a:endParaRPr lang="en-US" altLang="en-US" dirty="0" smtClean="0">
              <a:solidFill>
                <a:srgbClr val="FFFF66"/>
              </a:solidFill>
              <a:latin typeface="Symbol" pitchFamily="18" charset="2"/>
            </a:endParaRPr>
          </a:p>
        </p:txBody>
      </p:sp>
      <p:sp>
        <p:nvSpPr>
          <p:cNvPr id="28675" name="Text Box 3079"/>
          <p:cNvSpPr txBox="1">
            <a:spLocks noChangeArrowheads="1"/>
          </p:cNvSpPr>
          <p:nvPr/>
        </p:nvSpPr>
        <p:spPr bwMode="auto">
          <a:xfrm>
            <a:off x="1295401" y="3429000"/>
            <a:ext cx="70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E(</a:t>
            </a:r>
            <a:r>
              <a:rPr lang="en-US" altLang="en-US" sz="2400" i="1" dirty="0">
                <a:solidFill>
                  <a:srgbClr val="000000"/>
                </a:solidFill>
              </a:rPr>
              <a:t>k</a:t>
            </a:r>
            <a:r>
              <a:rPr lang="en-US" altLang="en-US" sz="2400" dirty="0">
                <a:solidFill>
                  <a:srgbClr val="000000"/>
                </a:solidFill>
              </a:rPr>
              <a:t>)</a:t>
            </a:r>
          </a:p>
        </p:txBody>
      </p:sp>
      <p:sp>
        <p:nvSpPr>
          <p:cNvPr id="28676" name="Text Box 3080"/>
          <p:cNvSpPr txBox="1">
            <a:spLocks noChangeArrowheads="1"/>
          </p:cNvSpPr>
          <p:nvPr/>
        </p:nvSpPr>
        <p:spPr bwMode="auto">
          <a:xfrm>
            <a:off x="4251325" y="55276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a:t>
            </a:r>
            <a:r>
              <a:rPr lang="en-US" altLang="en-US" sz="2400" i="1" dirty="0">
                <a:solidFill>
                  <a:srgbClr val="000000"/>
                </a:solidFill>
              </a:rPr>
              <a:t>n</a:t>
            </a:r>
            <a:r>
              <a:rPr lang="en-US" altLang="en-US" sz="2400" dirty="0">
                <a:solidFill>
                  <a:srgbClr val="000000"/>
                </a:solidFill>
              </a:rPr>
              <a:t>)</a:t>
            </a:r>
          </a:p>
        </p:txBody>
      </p:sp>
      <p:pic>
        <p:nvPicPr>
          <p:cNvPr id="28677" name="Picture 1" descr="ExpNumAllele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76401"/>
            <a:ext cx="4419600" cy="441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897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077"/>
          <p:cNvSpPr txBox="1">
            <a:spLocks noChangeArrowheads="1"/>
          </p:cNvSpPr>
          <p:nvPr/>
        </p:nvSpPr>
        <p:spPr bwMode="auto">
          <a:xfrm>
            <a:off x="1981202" y="228600"/>
            <a:ext cx="5240527"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dirty="0" smtClean="0">
                <a:solidFill>
                  <a:srgbClr val="FF9933"/>
                </a:solidFill>
                <a:latin typeface="Arial" charset="0"/>
              </a:rPr>
              <a:t>Infinite alleles model</a:t>
            </a:r>
            <a:r>
              <a:rPr lang="en-US" altLang="en-US" dirty="0" smtClean="0">
                <a:solidFill>
                  <a:srgbClr val="FFFF66"/>
                </a:solidFill>
                <a:latin typeface="Arial" charset="0"/>
              </a:rPr>
              <a:t>: </a:t>
            </a:r>
          </a:p>
          <a:p>
            <a:pPr eaLnBrk="1" fontAlgn="base" hangingPunct="1">
              <a:spcBef>
                <a:spcPct val="0"/>
              </a:spcBef>
              <a:spcAft>
                <a:spcPct val="0"/>
              </a:spcAft>
              <a:buFontTx/>
              <a:buNone/>
            </a:pPr>
            <a:r>
              <a:rPr lang="en-US" altLang="en-US" dirty="0" smtClean="0">
                <a:solidFill>
                  <a:srgbClr val="FFFF66"/>
                </a:solidFill>
                <a:latin typeface="Arial" charset="0"/>
              </a:rPr>
              <a:t>Expected number of alleles </a:t>
            </a:r>
            <a:endParaRPr lang="en-US" altLang="en-US" dirty="0" smtClean="0">
              <a:solidFill>
                <a:srgbClr val="FFFF66"/>
              </a:solidFill>
              <a:latin typeface="Symbol" pitchFamily="18" charset="2"/>
            </a:endParaRPr>
          </a:p>
        </p:txBody>
      </p:sp>
      <p:sp>
        <p:nvSpPr>
          <p:cNvPr id="29699" name="Text Box 3079"/>
          <p:cNvSpPr txBox="1">
            <a:spLocks noChangeArrowheads="1"/>
          </p:cNvSpPr>
          <p:nvPr/>
        </p:nvSpPr>
        <p:spPr bwMode="auto">
          <a:xfrm>
            <a:off x="1295401" y="3429000"/>
            <a:ext cx="70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E(</a:t>
            </a:r>
            <a:r>
              <a:rPr lang="en-US" altLang="en-US" sz="2400" i="1" dirty="0">
                <a:solidFill>
                  <a:srgbClr val="000000"/>
                </a:solidFill>
              </a:rPr>
              <a:t>k</a:t>
            </a:r>
            <a:r>
              <a:rPr lang="en-US" altLang="en-US" sz="2400" dirty="0">
                <a:solidFill>
                  <a:srgbClr val="000000"/>
                </a:solidFill>
              </a:rPr>
              <a:t>)</a:t>
            </a:r>
          </a:p>
        </p:txBody>
      </p:sp>
      <p:sp>
        <p:nvSpPr>
          <p:cNvPr id="29700" name="Text Box 3080"/>
          <p:cNvSpPr txBox="1">
            <a:spLocks noChangeArrowheads="1"/>
          </p:cNvSpPr>
          <p:nvPr/>
        </p:nvSpPr>
        <p:spPr bwMode="auto">
          <a:xfrm>
            <a:off x="4251325" y="55276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000000"/>
                </a:solidFill>
              </a:rPr>
              <a:t>(</a:t>
            </a:r>
            <a:r>
              <a:rPr lang="en-US" altLang="en-US" sz="2400" i="1" dirty="0">
                <a:solidFill>
                  <a:srgbClr val="000000"/>
                </a:solidFill>
              </a:rPr>
              <a:t>n</a:t>
            </a:r>
            <a:r>
              <a:rPr lang="en-US" altLang="en-US" sz="2400" dirty="0">
                <a:solidFill>
                  <a:srgbClr val="000000"/>
                </a:solidFill>
              </a:rPr>
              <a:t>)</a:t>
            </a:r>
          </a:p>
        </p:txBody>
      </p:sp>
      <p:pic>
        <p:nvPicPr>
          <p:cNvPr id="297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76401"/>
            <a:ext cx="4419600" cy="441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153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z="2800" dirty="0">
                <a:solidFill>
                  <a:srgbClr val="FFFF66"/>
                </a:solidFill>
                <a:latin typeface="Arial" charset="0"/>
              </a:rPr>
              <a:t>The Ewens-Watterson test: a goodness of fit test to the infinite alleles model</a:t>
            </a:r>
          </a:p>
        </p:txBody>
      </p:sp>
      <p:sp>
        <p:nvSpPr>
          <p:cNvPr id="41986" name="Rectangle 3"/>
          <p:cNvSpPr>
            <a:spLocks noGrp="1" noChangeArrowheads="1"/>
          </p:cNvSpPr>
          <p:nvPr>
            <p:ph type="body" idx="1"/>
          </p:nvPr>
        </p:nvSpPr>
        <p:spPr>
          <a:xfrm>
            <a:off x="838200" y="2362200"/>
            <a:ext cx="7772400" cy="4114800"/>
          </a:xfrm>
        </p:spPr>
        <p:txBody>
          <a:bodyPr/>
          <a:lstStyle/>
          <a:p>
            <a:pPr eaLnBrk="1" hangingPunct="1"/>
            <a:r>
              <a:rPr lang="en-US" altLang="en-US" sz="2400" dirty="0">
                <a:solidFill>
                  <a:schemeClr val="bg1"/>
                </a:solidFill>
              </a:rPr>
              <a:t>Calculate  observed </a:t>
            </a:r>
            <a:r>
              <a:rPr lang="en-US" altLang="en-US" sz="2400" i="1" dirty="0">
                <a:solidFill>
                  <a:schemeClr val="bg1"/>
                </a:solidFill>
              </a:rPr>
              <a:t>F</a:t>
            </a:r>
            <a:r>
              <a:rPr lang="en-US" altLang="en-US" sz="2400" dirty="0">
                <a:solidFill>
                  <a:schemeClr val="bg1"/>
                </a:solidFill>
              </a:rPr>
              <a:t> (homozygosity) from the data.</a:t>
            </a:r>
          </a:p>
          <a:p>
            <a:pPr eaLnBrk="1" hangingPunct="1"/>
            <a:r>
              <a:rPr lang="en-US" altLang="en-US" sz="2400" dirty="0">
                <a:solidFill>
                  <a:schemeClr val="bg1"/>
                </a:solidFill>
              </a:rPr>
              <a:t>Sample size (</a:t>
            </a:r>
            <a:r>
              <a:rPr lang="en-US" altLang="en-US" sz="2400" i="1" dirty="0">
                <a:solidFill>
                  <a:schemeClr val="bg1"/>
                </a:solidFill>
              </a:rPr>
              <a:t>n</a:t>
            </a:r>
            <a:r>
              <a:rPr lang="en-US" altLang="en-US" sz="2400" dirty="0">
                <a:solidFill>
                  <a:schemeClr val="bg1"/>
                </a:solidFill>
              </a:rPr>
              <a:t>) and number of alleles (</a:t>
            </a:r>
            <a:r>
              <a:rPr lang="en-US" altLang="en-US" sz="2400" i="1" dirty="0">
                <a:solidFill>
                  <a:schemeClr val="bg1"/>
                </a:solidFill>
              </a:rPr>
              <a:t>k</a:t>
            </a:r>
            <a:r>
              <a:rPr lang="en-US" altLang="en-US" sz="2400" dirty="0">
                <a:solidFill>
                  <a:schemeClr val="bg1"/>
                </a:solidFill>
              </a:rPr>
              <a:t>) are sufficient statistics, under the Ewens</a:t>
            </a:r>
            <a:r>
              <a:rPr lang="ja-JP" altLang="en-US" sz="2400" dirty="0">
                <a:solidFill>
                  <a:schemeClr val="bg1"/>
                </a:solidFill>
              </a:rPr>
              <a:t>’</a:t>
            </a:r>
            <a:r>
              <a:rPr lang="en-US" altLang="ja-JP" sz="2400" dirty="0">
                <a:solidFill>
                  <a:schemeClr val="bg1"/>
                </a:solidFill>
              </a:rPr>
              <a:t> sampling formula, to determine the expected distribution of </a:t>
            </a:r>
            <a:r>
              <a:rPr lang="en-US" altLang="ja-JP" sz="2400" i="1" dirty="0">
                <a:solidFill>
                  <a:schemeClr val="bg1"/>
                </a:solidFill>
              </a:rPr>
              <a:t>F</a:t>
            </a:r>
            <a:r>
              <a:rPr lang="en-US" altLang="ja-JP" sz="2400" dirty="0">
                <a:solidFill>
                  <a:schemeClr val="bg1"/>
                </a:solidFill>
              </a:rPr>
              <a:t>.</a:t>
            </a:r>
          </a:p>
          <a:p>
            <a:pPr lvl="1" eaLnBrk="1" hangingPunct="1"/>
            <a:r>
              <a:rPr lang="en-US" altLang="ja-JP" sz="2000" dirty="0">
                <a:solidFill>
                  <a:schemeClr val="bg1"/>
                </a:solidFill>
              </a:rPr>
              <a:t>F will differ based on allelic configuration</a:t>
            </a:r>
          </a:p>
          <a:p>
            <a:pPr eaLnBrk="1" hangingPunct="1"/>
            <a:r>
              <a:rPr lang="en-US" altLang="en-US" sz="2400" dirty="0">
                <a:solidFill>
                  <a:schemeClr val="bg1"/>
                </a:solidFill>
              </a:rPr>
              <a:t>Simulations are run to generate the null distribution of </a:t>
            </a:r>
            <a:r>
              <a:rPr lang="en-US" altLang="en-US" sz="2400" i="1" dirty="0">
                <a:solidFill>
                  <a:schemeClr val="bg1"/>
                </a:solidFill>
              </a:rPr>
              <a:t>F</a:t>
            </a:r>
            <a:r>
              <a:rPr lang="en-US" altLang="en-US" sz="2400" dirty="0">
                <a:solidFill>
                  <a:schemeClr val="bg1"/>
                </a:solidFill>
              </a:rPr>
              <a:t> given </a:t>
            </a:r>
            <a:r>
              <a:rPr lang="en-US" altLang="en-US" sz="2400" i="1" dirty="0">
                <a:solidFill>
                  <a:schemeClr val="bg1"/>
                </a:solidFill>
              </a:rPr>
              <a:t>n</a:t>
            </a:r>
            <a:r>
              <a:rPr lang="en-US" altLang="en-US" sz="2400" dirty="0">
                <a:solidFill>
                  <a:schemeClr val="bg1"/>
                </a:solidFill>
              </a:rPr>
              <a:t> and </a:t>
            </a:r>
            <a:r>
              <a:rPr lang="en-US" altLang="en-US" sz="2400" i="1" dirty="0">
                <a:solidFill>
                  <a:schemeClr val="bg1"/>
                </a:solidFill>
              </a:rPr>
              <a:t>k</a:t>
            </a:r>
            <a:r>
              <a:rPr lang="en-US" altLang="en-US" sz="2400" dirty="0">
                <a:solidFill>
                  <a:schemeClr val="bg1"/>
                </a:solidFill>
              </a:rPr>
              <a:t>.</a:t>
            </a:r>
          </a:p>
        </p:txBody>
      </p:sp>
    </p:spTree>
    <p:extLst>
      <p:ext uri="{BB962C8B-B14F-4D97-AF65-F5344CB8AC3E}">
        <p14:creationId xmlns:p14="http://schemas.microsoft.com/office/powerpoint/2010/main" val="2543397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2800" dirty="0">
                <a:solidFill>
                  <a:srgbClr val="FFFF66"/>
                </a:solidFill>
                <a:latin typeface="Arial" charset="0"/>
              </a:rPr>
              <a:t>Mutation-drift and the neutral theory of </a:t>
            </a:r>
            <a:br>
              <a:rPr lang="en-US" altLang="en-US" sz="2800" dirty="0">
                <a:solidFill>
                  <a:srgbClr val="FFFF66"/>
                </a:solidFill>
                <a:latin typeface="Arial" charset="0"/>
              </a:rPr>
            </a:br>
            <a:r>
              <a:rPr lang="en-US" altLang="en-US" sz="2800" dirty="0">
                <a:solidFill>
                  <a:srgbClr val="FFFF66"/>
                </a:solidFill>
                <a:latin typeface="Arial" charset="0"/>
              </a:rPr>
              <a:t>molecular evolution </a:t>
            </a:r>
            <a:br>
              <a:rPr lang="en-US" altLang="en-US" sz="2800" dirty="0">
                <a:solidFill>
                  <a:srgbClr val="FFFF66"/>
                </a:solidFill>
                <a:latin typeface="Arial" charset="0"/>
              </a:rPr>
            </a:br>
            <a:r>
              <a:rPr lang="en-US" altLang="en-US" sz="2800" dirty="0">
                <a:solidFill>
                  <a:srgbClr val="FFFF66"/>
                </a:solidFill>
                <a:latin typeface="Arial" charset="0"/>
              </a:rPr>
              <a:t>(Kimura and Ohta 1969)</a:t>
            </a:r>
          </a:p>
        </p:txBody>
      </p:sp>
      <p:sp>
        <p:nvSpPr>
          <p:cNvPr id="31747" name="Rectangle 4"/>
          <p:cNvSpPr>
            <a:spLocks noChangeArrowheads="1"/>
          </p:cNvSpPr>
          <p:nvPr/>
        </p:nvSpPr>
        <p:spPr bwMode="auto">
          <a:xfrm>
            <a:off x="1219200" y="2590800"/>
            <a:ext cx="6934200" cy="2286000"/>
          </a:xfrm>
          <a:prstGeom prst="rect">
            <a:avLst/>
          </a:prstGeom>
          <a:solidFill>
            <a:srgbClr val="00CCFF"/>
          </a:solidFill>
          <a:ln w="9525">
            <a:solidFill>
              <a:schemeClr val="tx1"/>
            </a:solidFill>
            <a:miter lim="800000"/>
            <a:headEnd/>
            <a:tailEnd/>
          </a:ln>
        </p:spPr>
        <p:txBody>
          <a:bodyPr wrap="none" lIns="91435" tIns="45718" rIns="91435" bIns="45718" anchor="ct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endParaRPr lang="en-US" altLang="en-US" sz="2400" dirty="0">
              <a:solidFill>
                <a:srgbClr val="FFFFFF"/>
              </a:solidFill>
              <a:latin typeface="Arial" charset="0"/>
            </a:endParaRPr>
          </a:p>
          <a:p>
            <a:pPr algn="ctr" eaLnBrk="1" fontAlgn="base" hangingPunct="1">
              <a:spcBef>
                <a:spcPct val="0"/>
              </a:spcBef>
              <a:spcAft>
                <a:spcPct val="0"/>
              </a:spcAft>
              <a:buFontTx/>
              <a:buNone/>
            </a:pPr>
            <a:endParaRPr lang="en-US" altLang="en-US" sz="2400" dirty="0">
              <a:solidFill>
                <a:srgbClr val="000000"/>
              </a:solidFill>
            </a:endParaRPr>
          </a:p>
        </p:txBody>
      </p:sp>
      <p:sp>
        <p:nvSpPr>
          <p:cNvPr id="31748" name="Freeform 5"/>
          <p:cNvSpPr>
            <a:spLocks/>
          </p:cNvSpPr>
          <p:nvPr/>
        </p:nvSpPr>
        <p:spPr bwMode="auto">
          <a:xfrm>
            <a:off x="1516063" y="4683125"/>
            <a:ext cx="425450" cy="188913"/>
          </a:xfrm>
          <a:custGeom>
            <a:avLst/>
            <a:gdLst>
              <a:gd name="T0" fmla="*/ 0 w 268"/>
              <a:gd name="T1" fmla="*/ 2147483647 h 119"/>
              <a:gd name="T2" fmla="*/ 2147483647 w 268"/>
              <a:gd name="T3" fmla="*/ 2147483647 h 119"/>
              <a:gd name="T4" fmla="*/ 2147483647 w 268"/>
              <a:gd name="T5" fmla="*/ 2147483647 h 119"/>
              <a:gd name="T6" fmla="*/ 2147483647 w 268"/>
              <a:gd name="T7" fmla="*/ 2147483647 h 119"/>
              <a:gd name="T8" fmla="*/ 2147483647 w 268"/>
              <a:gd name="T9" fmla="*/ 2147483647 h 119"/>
              <a:gd name="T10" fmla="*/ 2147483647 w 268"/>
              <a:gd name="T11" fmla="*/ 2147483647 h 119"/>
              <a:gd name="T12" fmla="*/ 0 60000 65536"/>
              <a:gd name="T13" fmla="*/ 0 60000 65536"/>
              <a:gd name="T14" fmla="*/ 0 60000 65536"/>
              <a:gd name="T15" fmla="*/ 0 60000 65536"/>
              <a:gd name="T16" fmla="*/ 0 60000 65536"/>
              <a:gd name="T17" fmla="*/ 0 60000 65536"/>
              <a:gd name="T18" fmla="*/ 0 w 268"/>
              <a:gd name="T19" fmla="*/ 0 h 119"/>
              <a:gd name="T20" fmla="*/ 268 w 268"/>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268" h="119">
                <a:moveTo>
                  <a:pt x="0" y="119"/>
                </a:moveTo>
                <a:cubicBezTo>
                  <a:pt x="12" y="83"/>
                  <a:pt x="17" y="50"/>
                  <a:pt x="55" y="33"/>
                </a:cubicBezTo>
                <a:cubicBezTo>
                  <a:pt x="59" y="31"/>
                  <a:pt x="112" y="14"/>
                  <a:pt x="126" y="9"/>
                </a:cubicBezTo>
                <a:cubicBezTo>
                  <a:pt x="134" y="6"/>
                  <a:pt x="150" y="1"/>
                  <a:pt x="150" y="1"/>
                </a:cubicBezTo>
                <a:cubicBezTo>
                  <a:pt x="179" y="4"/>
                  <a:pt x="209" y="0"/>
                  <a:pt x="236" y="9"/>
                </a:cubicBezTo>
                <a:cubicBezTo>
                  <a:pt x="264" y="18"/>
                  <a:pt x="268" y="94"/>
                  <a:pt x="268" y="11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49" name="Freeform 6"/>
          <p:cNvSpPr>
            <a:spLocks/>
          </p:cNvSpPr>
          <p:nvPr/>
        </p:nvSpPr>
        <p:spPr bwMode="auto">
          <a:xfrm>
            <a:off x="2054225" y="2630488"/>
            <a:ext cx="2755900" cy="2241550"/>
          </a:xfrm>
          <a:custGeom>
            <a:avLst/>
            <a:gdLst>
              <a:gd name="T0" fmla="*/ 0 w 1736"/>
              <a:gd name="T1" fmla="*/ 2147483647 h 1412"/>
              <a:gd name="T2" fmla="*/ 2147483647 w 1736"/>
              <a:gd name="T3" fmla="*/ 2147483647 h 1412"/>
              <a:gd name="T4" fmla="*/ 2147483647 w 1736"/>
              <a:gd name="T5" fmla="*/ 2147483647 h 1412"/>
              <a:gd name="T6" fmla="*/ 2147483647 w 1736"/>
              <a:gd name="T7" fmla="*/ 2147483647 h 1412"/>
              <a:gd name="T8" fmla="*/ 2147483647 w 1736"/>
              <a:gd name="T9" fmla="*/ 2147483647 h 1412"/>
              <a:gd name="T10" fmla="*/ 2147483647 w 1736"/>
              <a:gd name="T11" fmla="*/ 2147483647 h 1412"/>
              <a:gd name="T12" fmla="*/ 2147483647 w 1736"/>
              <a:gd name="T13" fmla="*/ 2147483647 h 1412"/>
              <a:gd name="T14" fmla="*/ 2147483647 w 1736"/>
              <a:gd name="T15" fmla="*/ 2147483647 h 1412"/>
              <a:gd name="T16" fmla="*/ 2147483647 w 1736"/>
              <a:gd name="T17" fmla="*/ 2147483647 h 1412"/>
              <a:gd name="T18" fmla="*/ 2147483647 w 1736"/>
              <a:gd name="T19" fmla="*/ 2147483647 h 1412"/>
              <a:gd name="T20" fmla="*/ 2147483647 w 1736"/>
              <a:gd name="T21" fmla="*/ 2147483647 h 1412"/>
              <a:gd name="T22" fmla="*/ 2147483647 w 1736"/>
              <a:gd name="T23" fmla="*/ 2147483647 h 1412"/>
              <a:gd name="T24" fmla="*/ 2147483647 w 1736"/>
              <a:gd name="T25" fmla="*/ 2147483647 h 1412"/>
              <a:gd name="T26" fmla="*/ 2147483647 w 1736"/>
              <a:gd name="T27" fmla="*/ 2147483647 h 1412"/>
              <a:gd name="T28" fmla="*/ 2147483647 w 1736"/>
              <a:gd name="T29" fmla="*/ 2147483647 h 1412"/>
              <a:gd name="T30" fmla="*/ 2147483647 w 1736"/>
              <a:gd name="T31" fmla="*/ 2147483647 h 1412"/>
              <a:gd name="T32" fmla="*/ 2147483647 w 1736"/>
              <a:gd name="T33" fmla="*/ 2147483647 h 1412"/>
              <a:gd name="T34" fmla="*/ 2147483647 w 1736"/>
              <a:gd name="T35" fmla="*/ 2147483647 h 1412"/>
              <a:gd name="T36" fmla="*/ 2147483647 w 1736"/>
              <a:gd name="T37" fmla="*/ 2147483647 h 1412"/>
              <a:gd name="T38" fmla="*/ 2147483647 w 1736"/>
              <a:gd name="T39" fmla="*/ 2147483647 h 1412"/>
              <a:gd name="T40" fmla="*/ 2147483647 w 1736"/>
              <a:gd name="T41" fmla="*/ 2147483647 h 1412"/>
              <a:gd name="T42" fmla="*/ 2147483647 w 1736"/>
              <a:gd name="T43" fmla="*/ 2147483647 h 1412"/>
              <a:gd name="T44" fmla="*/ 2147483647 w 1736"/>
              <a:gd name="T45" fmla="*/ 2147483647 h 1412"/>
              <a:gd name="T46" fmla="*/ 2147483647 w 1736"/>
              <a:gd name="T47" fmla="*/ 2147483647 h 1412"/>
              <a:gd name="T48" fmla="*/ 2147483647 w 1736"/>
              <a:gd name="T49" fmla="*/ 2147483647 h 1412"/>
              <a:gd name="T50" fmla="*/ 2147483647 w 1736"/>
              <a:gd name="T51" fmla="*/ 2147483647 h 1412"/>
              <a:gd name="T52" fmla="*/ 2147483647 w 1736"/>
              <a:gd name="T53" fmla="*/ 2147483647 h 1412"/>
              <a:gd name="T54" fmla="*/ 2147483647 w 1736"/>
              <a:gd name="T55" fmla="*/ 2147483647 h 1412"/>
              <a:gd name="T56" fmla="*/ 2147483647 w 1736"/>
              <a:gd name="T57" fmla="*/ 2147483647 h 1412"/>
              <a:gd name="T58" fmla="*/ 2147483647 w 1736"/>
              <a:gd name="T59" fmla="*/ 2147483647 h 1412"/>
              <a:gd name="T60" fmla="*/ 2147483647 w 1736"/>
              <a:gd name="T61" fmla="*/ 2147483647 h 1412"/>
              <a:gd name="T62" fmla="*/ 2147483647 w 1736"/>
              <a:gd name="T63" fmla="*/ 2147483647 h 1412"/>
              <a:gd name="T64" fmla="*/ 2147483647 w 1736"/>
              <a:gd name="T65" fmla="*/ 2147483647 h 1412"/>
              <a:gd name="T66" fmla="*/ 2147483647 w 1736"/>
              <a:gd name="T67" fmla="*/ 2147483647 h 1412"/>
              <a:gd name="T68" fmla="*/ 2147483647 w 1736"/>
              <a:gd name="T69" fmla="*/ 2147483647 h 1412"/>
              <a:gd name="T70" fmla="*/ 2147483647 w 1736"/>
              <a:gd name="T71" fmla="*/ 2147483647 h 1412"/>
              <a:gd name="T72" fmla="*/ 2147483647 w 1736"/>
              <a:gd name="T73" fmla="*/ 2147483647 h 1412"/>
              <a:gd name="T74" fmla="*/ 2147483647 w 1736"/>
              <a:gd name="T75" fmla="*/ 2147483647 h 1412"/>
              <a:gd name="T76" fmla="*/ 2147483647 w 1736"/>
              <a:gd name="T77" fmla="*/ 2147483647 h 1412"/>
              <a:gd name="T78" fmla="*/ 2147483647 w 1736"/>
              <a:gd name="T79" fmla="*/ 0 h 14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36"/>
              <a:gd name="T121" fmla="*/ 0 h 1412"/>
              <a:gd name="T122" fmla="*/ 1736 w 1736"/>
              <a:gd name="T123" fmla="*/ 1412 h 141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36" h="1412">
                <a:moveTo>
                  <a:pt x="0" y="1412"/>
                </a:moveTo>
                <a:cubicBezTo>
                  <a:pt x="24" y="1397"/>
                  <a:pt x="71" y="1365"/>
                  <a:pt x="71" y="1365"/>
                </a:cubicBezTo>
                <a:cubicBezTo>
                  <a:pt x="98" y="1325"/>
                  <a:pt x="102" y="1325"/>
                  <a:pt x="118" y="1286"/>
                </a:cubicBezTo>
                <a:cubicBezTo>
                  <a:pt x="136" y="1243"/>
                  <a:pt x="123" y="1266"/>
                  <a:pt x="110" y="1286"/>
                </a:cubicBezTo>
                <a:cubicBezTo>
                  <a:pt x="97" y="1330"/>
                  <a:pt x="123" y="1317"/>
                  <a:pt x="166" y="1326"/>
                </a:cubicBezTo>
                <a:cubicBezTo>
                  <a:pt x="323" y="1313"/>
                  <a:pt x="283" y="1324"/>
                  <a:pt x="292" y="1136"/>
                </a:cubicBezTo>
                <a:cubicBezTo>
                  <a:pt x="301" y="1174"/>
                  <a:pt x="312" y="1195"/>
                  <a:pt x="339" y="1223"/>
                </a:cubicBezTo>
                <a:cubicBezTo>
                  <a:pt x="401" y="1213"/>
                  <a:pt x="371" y="1225"/>
                  <a:pt x="410" y="1199"/>
                </a:cubicBezTo>
                <a:cubicBezTo>
                  <a:pt x="426" y="1188"/>
                  <a:pt x="458" y="1168"/>
                  <a:pt x="458" y="1168"/>
                </a:cubicBezTo>
                <a:cubicBezTo>
                  <a:pt x="481" y="1132"/>
                  <a:pt x="504" y="1099"/>
                  <a:pt x="529" y="1065"/>
                </a:cubicBezTo>
                <a:cubicBezTo>
                  <a:pt x="537" y="1055"/>
                  <a:pt x="552" y="1034"/>
                  <a:pt x="552" y="1034"/>
                </a:cubicBezTo>
                <a:cubicBezTo>
                  <a:pt x="566" y="993"/>
                  <a:pt x="551" y="1012"/>
                  <a:pt x="584" y="1034"/>
                </a:cubicBezTo>
                <a:cubicBezTo>
                  <a:pt x="591" y="1039"/>
                  <a:pt x="600" y="1039"/>
                  <a:pt x="608" y="1042"/>
                </a:cubicBezTo>
                <a:cubicBezTo>
                  <a:pt x="717" y="1033"/>
                  <a:pt x="712" y="1045"/>
                  <a:pt x="765" y="963"/>
                </a:cubicBezTo>
                <a:cubicBezTo>
                  <a:pt x="777" y="1010"/>
                  <a:pt x="774" y="1057"/>
                  <a:pt x="821" y="1073"/>
                </a:cubicBezTo>
                <a:cubicBezTo>
                  <a:pt x="864" y="1103"/>
                  <a:pt x="872" y="1096"/>
                  <a:pt x="931" y="1089"/>
                </a:cubicBezTo>
                <a:cubicBezTo>
                  <a:pt x="963" y="1078"/>
                  <a:pt x="975" y="1061"/>
                  <a:pt x="994" y="1034"/>
                </a:cubicBezTo>
                <a:cubicBezTo>
                  <a:pt x="999" y="1018"/>
                  <a:pt x="1005" y="1002"/>
                  <a:pt x="1010" y="986"/>
                </a:cubicBezTo>
                <a:cubicBezTo>
                  <a:pt x="1013" y="978"/>
                  <a:pt x="1018" y="963"/>
                  <a:pt x="1018" y="963"/>
                </a:cubicBezTo>
                <a:cubicBezTo>
                  <a:pt x="1029" y="817"/>
                  <a:pt x="998" y="877"/>
                  <a:pt x="1097" y="844"/>
                </a:cubicBezTo>
                <a:cubicBezTo>
                  <a:pt x="1132" y="820"/>
                  <a:pt x="1161" y="792"/>
                  <a:pt x="1184" y="757"/>
                </a:cubicBezTo>
                <a:cubicBezTo>
                  <a:pt x="1201" y="701"/>
                  <a:pt x="1178" y="762"/>
                  <a:pt x="1207" y="781"/>
                </a:cubicBezTo>
                <a:cubicBezTo>
                  <a:pt x="1217" y="787"/>
                  <a:pt x="1228" y="770"/>
                  <a:pt x="1239" y="765"/>
                </a:cubicBezTo>
                <a:cubicBezTo>
                  <a:pt x="1244" y="757"/>
                  <a:pt x="1266" y="727"/>
                  <a:pt x="1270" y="718"/>
                </a:cubicBezTo>
                <a:cubicBezTo>
                  <a:pt x="1277" y="703"/>
                  <a:pt x="1274" y="683"/>
                  <a:pt x="1286" y="671"/>
                </a:cubicBezTo>
                <a:cubicBezTo>
                  <a:pt x="1308" y="649"/>
                  <a:pt x="1330" y="624"/>
                  <a:pt x="1349" y="600"/>
                </a:cubicBezTo>
                <a:cubicBezTo>
                  <a:pt x="1361" y="585"/>
                  <a:pt x="1370" y="568"/>
                  <a:pt x="1381" y="552"/>
                </a:cubicBezTo>
                <a:cubicBezTo>
                  <a:pt x="1386" y="544"/>
                  <a:pt x="1397" y="529"/>
                  <a:pt x="1397" y="529"/>
                </a:cubicBezTo>
                <a:cubicBezTo>
                  <a:pt x="1425" y="539"/>
                  <a:pt x="1449" y="555"/>
                  <a:pt x="1476" y="568"/>
                </a:cubicBezTo>
                <a:cubicBezTo>
                  <a:pt x="1484" y="560"/>
                  <a:pt x="1490" y="550"/>
                  <a:pt x="1499" y="544"/>
                </a:cubicBezTo>
                <a:cubicBezTo>
                  <a:pt x="1509" y="537"/>
                  <a:pt x="1522" y="537"/>
                  <a:pt x="1531" y="529"/>
                </a:cubicBezTo>
                <a:cubicBezTo>
                  <a:pt x="1541" y="520"/>
                  <a:pt x="1545" y="506"/>
                  <a:pt x="1554" y="497"/>
                </a:cubicBezTo>
                <a:cubicBezTo>
                  <a:pt x="1561" y="490"/>
                  <a:pt x="1570" y="486"/>
                  <a:pt x="1578" y="481"/>
                </a:cubicBezTo>
                <a:cubicBezTo>
                  <a:pt x="1590" y="464"/>
                  <a:pt x="1608" y="452"/>
                  <a:pt x="1618" y="434"/>
                </a:cubicBezTo>
                <a:cubicBezTo>
                  <a:pt x="1629" y="414"/>
                  <a:pt x="1631" y="391"/>
                  <a:pt x="1641" y="371"/>
                </a:cubicBezTo>
                <a:cubicBezTo>
                  <a:pt x="1683" y="205"/>
                  <a:pt x="1634" y="410"/>
                  <a:pt x="1665" y="245"/>
                </a:cubicBezTo>
                <a:cubicBezTo>
                  <a:pt x="1669" y="223"/>
                  <a:pt x="1681" y="181"/>
                  <a:pt x="1681" y="181"/>
                </a:cubicBezTo>
                <a:cubicBezTo>
                  <a:pt x="1681" y="178"/>
                  <a:pt x="1687" y="93"/>
                  <a:pt x="1696" y="71"/>
                </a:cubicBezTo>
                <a:cubicBezTo>
                  <a:pt x="1703" y="55"/>
                  <a:pt x="1712" y="40"/>
                  <a:pt x="1720" y="24"/>
                </a:cubicBezTo>
                <a:cubicBezTo>
                  <a:pt x="1724" y="15"/>
                  <a:pt x="1736" y="0"/>
                  <a:pt x="173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0" name="Freeform 7"/>
          <p:cNvSpPr>
            <a:spLocks/>
          </p:cNvSpPr>
          <p:nvPr/>
        </p:nvSpPr>
        <p:spPr bwMode="auto">
          <a:xfrm>
            <a:off x="4221163" y="2592388"/>
            <a:ext cx="2806700" cy="2305050"/>
          </a:xfrm>
          <a:custGeom>
            <a:avLst/>
            <a:gdLst>
              <a:gd name="T0" fmla="*/ 0 w 1768"/>
              <a:gd name="T1" fmla="*/ 2147483647 h 1452"/>
              <a:gd name="T2" fmla="*/ 2147483647 w 1768"/>
              <a:gd name="T3" fmla="*/ 2147483647 h 1452"/>
              <a:gd name="T4" fmla="*/ 2147483647 w 1768"/>
              <a:gd name="T5" fmla="*/ 2147483647 h 1452"/>
              <a:gd name="T6" fmla="*/ 2147483647 w 1768"/>
              <a:gd name="T7" fmla="*/ 2147483647 h 1452"/>
              <a:gd name="T8" fmla="*/ 2147483647 w 1768"/>
              <a:gd name="T9" fmla="*/ 2147483647 h 1452"/>
              <a:gd name="T10" fmla="*/ 2147483647 w 1768"/>
              <a:gd name="T11" fmla="*/ 2147483647 h 1452"/>
              <a:gd name="T12" fmla="*/ 2147483647 w 1768"/>
              <a:gd name="T13" fmla="*/ 2147483647 h 1452"/>
              <a:gd name="T14" fmla="*/ 2147483647 w 1768"/>
              <a:gd name="T15" fmla="*/ 2147483647 h 1452"/>
              <a:gd name="T16" fmla="*/ 2147483647 w 1768"/>
              <a:gd name="T17" fmla="*/ 2147483647 h 1452"/>
              <a:gd name="T18" fmla="*/ 2147483647 w 1768"/>
              <a:gd name="T19" fmla="*/ 2147483647 h 1452"/>
              <a:gd name="T20" fmla="*/ 2147483647 w 1768"/>
              <a:gd name="T21" fmla="*/ 2147483647 h 1452"/>
              <a:gd name="T22" fmla="*/ 2147483647 w 1768"/>
              <a:gd name="T23" fmla="*/ 2147483647 h 1452"/>
              <a:gd name="T24" fmla="*/ 2147483647 w 1768"/>
              <a:gd name="T25" fmla="*/ 2147483647 h 1452"/>
              <a:gd name="T26" fmla="*/ 2147483647 w 1768"/>
              <a:gd name="T27" fmla="*/ 2147483647 h 1452"/>
              <a:gd name="T28" fmla="*/ 2147483647 w 1768"/>
              <a:gd name="T29" fmla="*/ 2147483647 h 1452"/>
              <a:gd name="T30" fmla="*/ 2147483647 w 1768"/>
              <a:gd name="T31" fmla="*/ 2147483647 h 1452"/>
              <a:gd name="T32" fmla="*/ 2147483647 w 1768"/>
              <a:gd name="T33" fmla="*/ 2147483647 h 1452"/>
              <a:gd name="T34" fmla="*/ 2147483647 w 1768"/>
              <a:gd name="T35" fmla="*/ 2147483647 h 1452"/>
              <a:gd name="T36" fmla="*/ 2147483647 w 1768"/>
              <a:gd name="T37" fmla="*/ 2147483647 h 1452"/>
              <a:gd name="T38" fmla="*/ 2147483647 w 1768"/>
              <a:gd name="T39" fmla="*/ 2147483647 h 1452"/>
              <a:gd name="T40" fmla="*/ 2147483647 w 1768"/>
              <a:gd name="T41" fmla="*/ 2147483647 h 1452"/>
              <a:gd name="T42" fmla="*/ 2147483647 w 1768"/>
              <a:gd name="T43" fmla="*/ 2147483647 h 1452"/>
              <a:gd name="T44" fmla="*/ 2147483647 w 1768"/>
              <a:gd name="T45" fmla="*/ 2147483647 h 1452"/>
              <a:gd name="T46" fmla="*/ 2147483647 w 1768"/>
              <a:gd name="T47" fmla="*/ 2147483647 h 1452"/>
              <a:gd name="T48" fmla="*/ 2147483647 w 1768"/>
              <a:gd name="T49" fmla="*/ 2147483647 h 1452"/>
              <a:gd name="T50" fmla="*/ 2147483647 w 1768"/>
              <a:gd name="T51" fmla="*/ 2147483647 h 1452"/>
              <a:gd name="T52" fmla="*/ 2147483647 w 1768"/>
              <a:gd name="T53" fmla="*/ 2147483647 h 1452"/>
              <a:gd name="T54" fmla="*/ 2147483647 w 1768"/>
              <a:gd name="T55" fmla="*/ 2147483647 h 1452"/>
              <a:gd name="T56" fmla="*/ 2147483647 w 1768"/>
              <a:gd name="T57" fmla="*/ 2147483647 h 1452"/>
              <a:gd name="T58" fmla="*/ 2147483647 w 1768"/>
              <a:gd name="T59" fmla="*/ 2147483647 h 1452"/>
              <a:gd name="T60" fmla="*/ 2147483647 w 1768"/>
              <a:gd name="T61" fmla="*/ 2147483647 h 1452"/>
              <a:gd name="T62" fmla="*/ 2147483647 w 1768"/>
              <a:gd name="T63" fmla="*/ 2147483647 h 1452"/>
              <a:gd name="T64" fmla="*/ 2147483647 w 1768"/>
              <a:gd name="T65" fmla="*/ 2147483647 h 1452"/>
              <a:gd name="T66" fmla="*/ 2147483647 w 1768"/>
              <a:gd name="T67" fmla="*/ 2147483647 h 1452"/>
              <a:gd name="T68" fmla="*/ 2147483647 w 1768"/>
              <a:gd name="T69" fmla="*/ 0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8"/>
              <a:gd name="T106" fmla="*/ 0 h 1452"/>
              <a:gd name="T107" fmla="*/ 1768 w 176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8" h="1452">
                <a:moveTo>
                  <a:pt x="0" y="1452"/>
                </a:moveTo>
                <a:cubicBezTo>
                  <a:pt x="33" y="1430"/>
                  <a:pt x="59" y="1409"/>
                  <a:pt x="95" y="1397"/>
                </a:cubicBezTo>
                <a:cubicBezTo>
                  <a:pt x="142" y="1364"/>
                  <a:pt x="93" y="1389"/>
                  <a:pt x="142" y="1389"/>
                </a:cubicBezTo>
                <a:cubicBezTo>
                  <a:pt x="161" y="1389"/>
                  <a:pt x="353" y="1375"/>
                  <a:pt x="379" y="1373"/>
                </a:cubicBezTo>
                <a:cubicBezTo>
                  <a:pt x="384" y="1365"/>
                  <a:pt x="392" y="1359"/>
                  <a:pt x="395" y="1350"/>
                </a:cubicBezTo>
                <a:cubicBezTo>
                  <a:pt x="400" y="1337"/>
                  <a:pt x="395" y="1322"/>
                  <a:pt x="402" y="1310"/>
                </a:cubicBezTo>
                <a:cubicBezTo>
                  <a:pt x="417" y="1283"/>
                  <a:pt x="486" y="1281"/>
                  <a:pt x="505" y="1279"/>
                </a:cubicBezTo>
                <a:cubicBezTo>
                  <a:pt x="538" y="1230"/>
                  <a:pt x="548" y="1202"/>
                  <a:pt x="560" y="1144"/>
                </a:cubicBezTo>
                <a:cubicBezTo>
                  <a:pt x="600" y="1171"/>
                  <a:pt x="607" y="1161"/>
                  <a:pt x="639" y="1129"/>
                </a:cubicBezTo>
                <a:cubicBezTo>
                  <a:pt x="658" y="1156"/>
                  <a:pt x="663" y="1176"/>
                  <a:pt x="687" y="1200"/>
                </a:cubicBezTo>
                <a:cubicBezTo>
                  <a:pt x="713" y="1197"/>
                  <a:pt x="740" y="1200"/>
                  <a:pt x="765" y="1192"/>
                </a:cubicBezTo>
                <a:cubicBezTo>
                  <a:pt x="783" y="1186"/>
                  <a:pt x="797" y="1171"/>
                  <a:pt x="813" y="1160"/>
                </a:cubicBezTo>
                <a:cubicBezTo>
                  <a:pt x="821" y="1155"/>
                  <a:pt x="836" y="1144"/>
                  <a:pt x="836" y="1144"/>
                </a:cubicBezTo>
                <a:cubicBezTo>
                  <a:pt x="858" y="1080"/>
                  <a:pt x="848" y="1028"/>
                  <a:pt x="829" y="963"/>
                </a:cubicBezTo>
                <a:cubicBezTo>
                  <a:pt x="839" y="928"/>
                  <a:pt x="851" y="928"/>
                  <a:pt x="884" y="939"/>
                </a:cubicBezTo>
                <a:cubicBezTo>
                  <a:pt x="898" y="982"/>
                  <a:pt x="891" y="1005"/>
                  <a:pt x="931" y="1018"/>
                </a:cubicBezTo>
                <a:cubicBezTo>
                  <a:pt x="954" y="996"/>
                  <a:pt x="968" y="973"/>
                  <a:pt x="994" y="955"/>
                </a:cubicBezTo>
                <a:cubicBezTo>
                  <a:pt x="1005" y="939"/>
                  <a:pt x="1020" y="890"/>
                  <a:pt x="1026" y="908"/>
                </a:cubicBezTo>
                <a:cubicBezTo>
                  <a:pt x="1029" y="916"/>
                  <a:pt x="1028" y="925"/>
                  <a:pt x="1034" y="931"/>
                </a:cubicBezTo>
                <a:cubicBezTo>
                  <a:pt x="1040" y="937"/>
                  <a:pt x="1049" y="936"/>
                  <a:pt x="1057" y="939"/>
                </a:cubicBezTo>
                <a:cubicBezTo>
                  <a:pt x="1085" y="912"/>
                  <a:pt x="1097" y="880"/>
                  <a:pt x="1113" y="845"/>
                </a:cubicBezTo>
                <a:cubicBezTo>
                  <a:pt x="1137" y="790"/>
                  <a:pt x="1165" y="736"/>
                  <a:pt x="1184" y="679"/>
                </a:cubicBezTo>
                <a:cubicBezTo>
                  <a:pt x="1197" y="562"/>
                  <a:pt x="1191" y="609"/>
                  <a:pt x="1207" y="655"/>
                </a:cubicBezTo>
                <a:cubicBezTo>
                  <a:pt x="1231" y="647"/>
                  <a:pt x="1257" y="646"/>
                  <a:pt x="1278" y="632"/>
                </a:cubicBezTo>
                <a:cubicBezTo>
                  <a:pt x="1294" y="621"/>
                  <a:pt x="1326" y="600"/>
                  <a:pt x="1326" y="600"/>
                </a:cubicBezTo>
                <a:cubicBezTo>
                  <a:pt x="1383" y="615"/>
                  <a:pt x="1403" y="675"/>
                  <a:pt x="1428" y="726"/>
                </a:cubicBezTo>
                <a:cubicBezTo>
                  <a:pt x="1432" y="734"/>
                  <a:pt x="1429" y="746"/>
                  <a:pt x="1436" y="750"/>
                </a:cubicBezTo>
                <a:cubicBezTo>
                  <a:pt x="1455" y="761"/>
                  <a:pt x="1499" y="766"/>
                  <a:pt x="1499" y="766"/>
                </a:cubicBezTo>
                <a:cubicBezTo>
                  <a:pt x="1570" y="758"/>
                  <a:pt x="1575" y="763"/>
                  <a:pt x="1610" y="710"/>
                </a:cubicBezTo>
                <a:cubicBezTo>
                  <a:pt x="1634" y="617"/>
                  <a:pt x="1610" y="719"/>
                  <a:pt x="1625" y="505"/>
                </a:cubicBezTo>
                <a:cubicBezTo>
                  <a:pt x="1627" y="475"/>
                  <a:pt x="1649" y="419"/>
                  <a:pt x="1649" y="419"/>
                </a:cubicBezTo>
                <a:cubicBezTo>
                  <a:pt x="1656" y="361"/>
                  <a:pt x="1655" y="302"/>
                  <a:pt x="1665" y="245"/>
                </a:cubicBezTo>
                <a:cubicBezTo>
                  <a:pt x="1669" y="219"/>
                  <a:pt x="1696" y="165"/>
                  <a:pt x="1704" y="134"/>
                </a:cubicBezTo>
                <a:cubicBezTo>
                  <a:pt x="1717" y="85"/>
                  <a:pt x="1716" y="53"/>
                  <a:pt x="1760" y="24"/>
                </a:cubicBezTo>
                <a:cubicBezTo>
                  <a:pt x="1763" y="16"/>
                  <a:pt x="1768" y="0"/>
                  <a:pt x="176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1" name="Freeform 8"/>
          <p:cNvSpPr>
            <a:spLocks/>
          </p:cNvSpPr>
          <p:nvPr/>
        </p:nvSpPr>
        <p:spPr bwMode="auto">
          <a:xfrm>
            <a:off x="2630488" y="4672013"/>
            <a:ext cx="277812" cy="200025"/>
          </a:xfrm>
          <a:custGeom>
            <a:avLst/>
            <a:gdLst>
              <a:gd name="T0" fmla="*/ 0 w 175"/>
              <a:gd name="T1" fmla="*/ 2147483647 h 126"/>
              <a:gd name="T2" fmla="*/ 2147483647 w 175"/>
              <a:gd name="T3" fmla="*/ 2147483647 h 126"/>
              <a:gd name="T4" fmla="*/ 2147483647 w 175"/>
              <a:gd name="T5" fmla="*/ 0 h 126"/>
              <a:gd name="T6" fmla="*/ 2147483647 w 175"/>
              <a:gd name="T7" fmla="*/ 2147483647 h 126"/>
              <a:gd name="T8" fmla="*/ 0 60000 65536"/>
              <a:gd name="T9" fmla="*/ 0 60000 65536"/>
              <a:gd name="T10" fmla="*/ 0 60000 65536"/>
              <a:gd name="T11" fmla="*/ 0 60000 65536"/>
              <a:gd name="T12" fmla="*/ 0 w 175"/>
              <a:gd name="T13" fmla="*/ 0 h 126"/>
              <a:gd name="T14" fmla="*/ 175 w 175"/>
              <a:gd name="T15" fmla="*/ 126 h 126"/>
            </a:gdLst>
            <a:ahLst/>
            <a:cxnLst>
              <a:cxn ang="T8">
                <a:pos x="T0" y="T1"/>
              </a:cxn>
              <a:cxn ang="T9">
                <a:pos x="T2" y="T3"/>
              </a:cxn>
              <a:cxn ang="T10">
                <a:pos x="T4" y="T5"/>
              </a:cxn>
              <a:cxn ang="T11">
                <a:pos x="T6" y="T7"/>
              </a:cxn>
            </a:cxnLst>
            <a:rect l="T12" t="T13" r="T14" b="T15"/>
            <a:pathLst>
              <a:path w="175" h="126">
                <a:moveTo>
                  <a:pt x="0" y="118"/>
                </a:moveTo>
                <a:cubicBezTo>
                  <a:pt x="12" y="72"/>
                  <a:pt x="26" y="72"/>
                  <a:pt x="71" y="63"/>
                </a:cubicBezTo>
                <a:cubicBezTo>
                  <a:pt x="90" y="36"/>
                  <a:pt x="107" y="18"/>
                  <a:pt x="134" y="0"/>
                </a:cubicBezTo>
                <a:cubicBezTo>
                  <a:pt x="175" y="41"/>
                  <a:pt x="174" y="71"/>
                  <a:pt x="174" y="12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2" name="Freeform 9"/>
          <p:cNvSpPr>
            <a:spLocks/>
          </p:cNvSpPr>
          <p:nvPr/>
        </p:nvSpPr>
        <p:spPr bwMode="auto">
          <a:xfrm>
            <a:off x="3319463" y="4471988"/>
            <a:ext cx="760412" cy="412750"/>
          </a:xfrm>
          <a:custGeom>
            <a:avLst/>
            <a:gdLst>
              <a:gd name="T0" fmla="*/ 0 w 479"/>
              <a:gd name="T1" fmla="*/ 2147483647 h 260"/>
              <a:gd name="T2" fmla="*/ 2147483647 w 479"/>
              <a:gd name="T3" fmla="*/ 2147483647 h 260"/>
              <a:gd name="T4" fmla="*/ 2147483647 w 479"/>
              <a:gd name="T5" fmla="*/ 2147483647 h 260"/>
              <a:gd name="T6" fmla="*/ 2147483647 w 479"/>
              <a:gd name="T7" fmla="*/ 2147483647 h 260"/>
              <a:gd name="T8" fmla="*/ 2147483647 w 479"/>
              <a:gd name="T9" fmla="*/ 0 h 260"/>
              <a:gd name="T10" fmla="*/ 2147483647 w 479"/>
              <a:gd name="T11" fmla="*/ 2147483647 h 260"/>
              <a:gd name="T12" fmla="*/ 2147483647 w 479"/>
              <a:gd name="T13" fmla="*/ 2147483647 h 260"/>
              <a:gd name="T14" fmla="*/ 2147483647 w 479"/>
              <a:gd name="T15" fmla="*/ 2147483647 h 260"/>
              <a:gd name="T16" fmla="*/ 2147483647 w 479"/>
              <a:gd name="T17" fmla="*/ 2147483647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9"/>
              <a:gd name="T28" fmla="*/ 0 h 260"/>
              <a:gd name="T29" fmla="*/ 479 w 479"/>
              <a:gd name="T30" fmla="*/ 260 h 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9" h="260">
                <a:moveTo>
                  <a:pt x="0" y="260"/>
                </a:moveTo>
                <a:cubicBezTo>
                  <a:pt x="23" y="238"/>
                  <a:pt x="52" y="222"/>
                  <a:pt x="71" y="197"/>
                </a:cubicBezTo>
                <a:cubicBezTo>
                  <a:pt x="83" y="182"/>
                  <a:pt x="123" y="118"/>
                  <a:pt x="134" y="102"/>
                </a:cubicBezTo>
                <a:cubicBezTo>
                  <a:pt x="139" y="94"/>
                  <a:pt x="151" y="93"/>
                  <a:pt x="158" y="87"/>
                </a:cubicBezTo>
                <a:cubicBezTo>
                  <a:pt x="191" y="59"/>
                  <a:pt x="217" y="24"/>
                  <a:pt x="252" y="0"/>
                </a:cubicBezTo>
                <a:cubicBezTo>
                  <a:pt x="296" y="22"/>
                  <a:pt x="343" y="33"/>
                  <a:pt x="387" y="55"/>
                </a:cubicBezTo>
                <a:cubicBezTo>
                  <a:pt x="392" y="91"/>
                  <a:pt x="398" y="131"/>
                  <a:pt x="426" y="158"/>
                </a:cubicBezTo>
                <a:cubicBezTo>
                  <a:pt x="438" y="170"/>
                  <a:pt x="468" y="164"/>
                  <a:pt x="473" y="181"/>
                </a:cubicBezTo>
                <a:cubicBezTo>
                  <a:pt x="479" y="201"/>
                  <a:pt x="473" y="223"/>
                  <a:pt x="473" y="2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3" name="Text Box 10"/>
          <p:cNvSpPr txBox="1">
            <a:spLocks noChangeArrowheads="1"/>
          </p:cNvSpPr>
          <p:nvPr/>
        </p:nvSpPr>
        <p:spPr bwMode="auto">
          <a:xfrm>
            <a:off x="4267200" y="51816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FFFF"/>
                </a:solidFill>
                <a:latin typeface="Arial" charset="0"/>
              </a:rPr>
              <a:t>Time</a:t>
            </a:r>
          </a:p>
        </p:txBody>
      </p:sp>
      <p:sp>
        <p:nvSpPr>
          <p:cNvPr id="31754" name="Rectangle 11"/>
          <p:cNvSpPr>
            <a:spLocks noChangeArrowheads="1"/>
          </p:cNvSpPr>
          <p:nvPr/>
        </p:nvSpPr>
        <p:spPr bwMode="auto">
          <a:xfrm>
            <a:off x="228601" y="3124201"/>
            <a:ext cx="939671"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FFFF"/>
                </a:solidFill>
                <a:latin typeface="Arial" charset="0"/>
              </a:rPr>
              <a:t>Allele</a:t>
            </a:r>
          </a:p>
          <a:p>
            <a:pPr eaLnBrk="1" fontAlgn="base" hangingPunct="1">
              <a:spcBef>
                <a:spcPct val="0"/>
              </a:spcBef>
              <a:spcAft>
                <a:spcPct val="0"/>
              </a:spcAft>
              <a:buFontTx/>
              <a:buNone/>
            </a:pPr>
            <a:r>
              <a:rPr lang="en-US" altLang="en-US" sz="2400" dirty="0">
                <a:solidFill>
                  <a:srgbClr val="FFFFFF"/>
                </a:solidFill>
                <a:latin typeface="Arial" charset="0"/>
              </a:rPr>
              <a:t>Freq.</a:t>
            </a:r>
          </a:p>
        </p:txBody>
      </p:sp>
      <p:sp>
        <p:nvSpPr>
          <p:cNvPr id="31755" name="Rectangle 12"/>
          <p:cNvSpPr>
            <a:spLocks noChangeArrowheads="1"/>
          </p:cNvSpPr>
          <p:nvPr/>
        </p:nvSpPr>
        <p:spPr bwMode="auto">
          <a:xfrm>
            <a:off x="838200" y="4648200"/>
            <a:ext cx="299628" cy="3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FFFFFF"/>
                </a:solidFill>
                <a:latin typeface="Arial" charset="0"/>
              </a:rPr>
              <a:t>0</a:t>
            </a:r>
          </a:p>
        </p:txBody>
      </p:sp>
      <p:sp>
        <p:nvSpPr>
          <p:cNvPr id="31756" name="Rectangle 13"/>
          <p:cNvSpPr>
            <a:spLocks noChangeArrowheads="1"/>
          </p:cNvSpPr>
          <p:nvPr/>
        </p:nvSpPr>
        <p:spPr bwMode="auto">
          <a:xfrm>
            <a:off x="838200" y="2514600"/>
            <a:ext cx="299628" cy="3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FFFFFF"/>
                </a:solidFill>
                <a:latin typeface="Arial" charset="0"/>
              </a:rPr>
              <a:t>1</a:t>
            </a:r>
          </a:p>
        </p:txBody>
      </p:sp>
      <p:sp>
        <p:nvSpPr>
          <p:cNvPr id="31757" name="Line 14"/>
          <p:cNvSpPr>
            <a:spLocks noChangeShapeType="1"/>
          </p:cNvSpPr>
          <p:nvPr/>
        </p:nvSpPr>
        <p:spPr bwMode="auto">
          <a:xfrm flipV="1">
            <a:off x="2057400" y="2362200"/>
            <a:ext cx="0" cy="2514600"/>
          </a:xfrm>
          <a:prstGeom prst="line">
            <a:avLst/>
          </a:prstGeom>
          <a:noFill/>
          <a:ln w="9525">
            <a:solidFill>
              <a:srgbClr val="FFFF99"/>
            </a:solidFill>
            <a:round/>
            <a:headEnd/>
            <a:tailEnd/>
          </a:ln>
          <a:extLst>
            <a:ext uri="{909E8E84-426E-40DD-AFC4-6F175D3DCCD1}">
              <a14:hiddenFill xmlns:a14="http://schemas.microsoft.com/office/drawing/2010/main">
                <a:no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8" name="Line 15"/>
          <p:cNvSpPr>
            <a:spLocks noChangeShapeType="1"/>
          </p:cNvSpPr>
          <p:nvPr/>
        </p:nvSpPr>
        <p:spPr bwMode="auto">
          <a:xfrm flipV="1">
            <a:off x="4800600" y="2362200"/>
            <a:ext cx="0" cy="2514600"/>
          </a:xfrm>
          <a:prstGeom prst="line">
            <a:avLst/>
          </a:prstGeom>
          <a:noFill/>
          <a:ln w="9525">
            <a:solidFill>
              <a:srgbClr val="FFFF99"/>
            </a:solidFill>
            <a:round/>
            <a:headEnd/>
            <a:tailEnd/>
          </a:ln>
          <a:extLst>
            <a:ext uri="{909E8E84-426E-40DD-AFC4-6F175D3DCCD1}">
              <a14:hiddenFill xmlns:a14="http://schemas.microsoft.com/office/drawing/2010/main">
                <a:no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59" name="Line 16"/>
          <p:cNvSpPr>
            <a:spLocks noChangeShapeType="1"/>
          </p:cNvSpPr>
          <p:nvPr/>
        </p:nvSpPr>
        <p:spPr bwMode="auto">
          <a:xfrm flipV="1">
            <a:off x="7086600" y="2362200"/>
            <a:ext cx="0" cy="2514600"/>
          </a:xfrm>
          <a:prstGeom prst="line">
            <a:avLst/>
          </a:prstGeom>
          <a:noFill/>
          <a:ln w="9525">
            <a:solidFill>
              <a:srgbClr val="FFFF99"/>
            </a:solidFill>
            <a:round/>
            <a:headEnd/>
            <a:tailEnd/>
          </a:ln>
          <a:extLst>
            <a:ext uri="{909E8E84-426E-40DD-AFC4-6F175D3DCCD1}">
              <a14:hiddenFill xmlns:a14="http://schemas.microsoft.com/office/drawing/2010/main">
                <a:no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60" name="Rectangle 17"/>
          <p:cNvSpPr>
            <a:spLocks noChangeArrowheads="1"/>
          </p:cNvSpPr>
          <p:nvPr/>
        </p:nvSpPr>
        <p:spPr bwMode="auto">
          <a:xfrm>
            <a:off x="2971800" y="1981200"/>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FFFF"/>
                </a:solidFill>
                <a:latin typeface="Arial" charset="0"/>
              </a:rPr>
              <a:t>4</a:t>
            </a:r>
            <a:r>
              <a:rPr lang="en-US" altLang="en-US" sz="2400" i="1" dirty="0">
                <a:solidFill>
                  <a:srgbClr val="FFFFFF"/>
                </a:solidFill>
                <a:latin typeface="Arial" charset="0"/>
              </a:rPr>
              <a:t>N</a:t>
            </a:r>
          </a:p>
        </p:txBody>
      </p:sp>
      <p:sp>
        <p:nvSpPr>
          <p:cNvPr id="31761" name="Rectangle 18"/>
          <p:cNvSpPr>
            <a:spLocks noChangeArrowheads="1"/>
          </p:cNvSpPr>
          <p:nvPr/>
        </p:nvSpPr>
        <p:spPr bwMode="auto">
          <a:xfrm>
            <a:off x="5638800" y="1905000"/>
            <a:ext cx="59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FFFF"/>
                </a:solidFill>
                <a:latin typeface="Symbol" pitchFamily="18" charset="2"/>
              </a:rPr>
              <a:t>1/m</a:t>
            </a:r>
          </a:p>
        </p:txBody>
      </p:sp>
      <p:sp>
        <p:nvSpPr>
          <p:cNvPr id="31762" name="Line 20"/>
          <p:cNvSpPr>
            <a:spLocks noChangeShapeType="1"/>
          </p:cNvSpPr>
          <p:nvPr/>
        </p:nvSpPr>
        <p:spPr bwMode="auto">
          <a:xfrm>
            <a:off x="2133600" y="2438400"/>
            <a:ext cx="2514600" cy="0"/>
          </a:xfrm>
          <a:prstGeom prst="line">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63" name="Line 21"/>
          <p:cNvSpPr>
            <a:spLocks noChangeShapeType="1"/>
          </p:cNvSpPr>
          <p:nvPr/>
        </p:nvSpPr>
        <p:spPr bwMode="auto">
          <a:xfrm>
            <a:off x="4876801" y="2438400"/>
            <a:ext cx="2133600" cy="0"/>
          </a:xfrm>
          <a:prstGeom prst="line">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pPr fontAlgn="base">
              <a:spcBef>
                <a:spcPct val="0"/>
              </a:spcBef>
              <a:spcAft>
                <a:spcPct val="0"/>
              </a:spcAft>
            </a:pPr>
            <a:endParaRPr lang="en-US" sz="2400" dirty="0">
              <a:solidFill>
                <a:srgbClr val="000000"/>
              </a:solidFill>
              <a:ea typeface="MS PGothic" pitchFamily="34" charset="-128"/>
            </a:endParaRPr>
          </a:p>
        </p:txBody>
      </p:sp>
      <p:sp>
        <p:nvSpPr>
          <p:cNvPr id="31764" name="Text Box 22"/>
          <p:cNvSpPr txBox="1">
            <a:spLocks noChangeArrowheads="1"/>
          </p:cNvSpPr>
          <p:nvPr/>
        </p:nvSpPr>
        <p:spPr bwMode="auto">
          <a:xfrm>
            <a:off x="1480643" y="5696888"/>
            <a:ext cx="6863024" cy="93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800" dirty="0">
                <a:solidFill>
                  <a:srgbClr val="66FF66"/>
                </a:solidFill>
              </a:rPr>
              <a:t>Assuming that an allele is eventually fixed…</a:t>
            </a:r>
          </a:p>
          <a:p>
            <a:pPr eaLnBrk="1" fontAlgn="base" hangingPunct="1">
              <a:spcBef>
                <a:spcPct val="0"/>
              </a:spcBef>
              <a:spcAft>
                <a:spcPct val="0"/>
              </a:spcAft>
              <a:buFontTx/>
              <a:buNone/>
            </a:pPr>
            <a:r>
              <a:rPr lang="en-US" altLang="en-US" sz="1800" dirty="0">
                <a:solidFill>
                  <a:srgbClr val="66FF66"/>
                </a:solidFill>
              </a:rPr>
              <a:t>	mean time between origination and fixation = 4</a:t>
            </a:r>
            <a:r>
              <a:rPr lang="en-US" altLang="en-US" sz="1800" i="1" dirty="0">
                <a:solidFill>
                  <a:srgbClr val="66FF66"/>
                </a:solidFill>
              </a:rPr>
              <a:t>N</a:t>
            </a:r>
            <a:r>
              <a:rPr lang="en-US" altLang="en-US" sz="1800" dirty="0">
                <a:solidFill>
                  <a:srgbClr val="66FF66"/>
                </a:solidFill>
              </a:rPr>
              <a:t> generations</a:t>
            </a:r>
          </a:p>
          <a:p>
            <a:pPr eaLnBrk="1" fontAlgn="base" hangingPunct="1">
              <a:spcBef>
                <a:spcPct val="0"/>
              </a:spcBef>
              <a:spcAft>
                <a:spcPct val="0"/>
              </a:spcAft>
              <a:buFontTx/>
              <a:buNone/>
            </a:pPr>
            <a:r>
              <a:rPr lang="en-US" altLang="en-US" sz="1800" dirty="0">
                <a:solidFill>
                  <a:srgbClr val="66FF66"/>
                </a:solidFill>
              </a:rPr>
              <a:t>Mean interval between fixations = 1/</a:t>
            </a:r>
            <a:r>
              <a:rPr lang="en-US" altLang="en-US" sz="1800" dirty="0">
                <a:solidFill>
                  <a:srgbClr val="66FF66"/>
                </a:solidFill>
                <a:latin typeface="Symbol" pitchFamily="18" charset="2"/>
              </a:rPr>
              <a:t>m</a:t>
            </a:r>
            <a:r>
              <a:rPr lang="en-US" altLang="en-US" sz="1800" dirty="0">
                <a:solidFill>
                  <a:srgbClr val="66FF66"/>
                </a:solidFill>
              </a:rPr>
              <a:t> generations.</a:t>
            </a:r>
          </a:p>
        </p:txBody>
      </p:sp>
    </p:spTree>
    <p:extLst>
      <p:ext uri="{BB962C8B-B14F-4D97-AF65-F5344CB8AC3E}">
        <p14:creationId xmlns:p14="http://schemas.microsoft.com/office/powerpoint/2010/main" val="422219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39728"/>
            <a:ext cx="8229600" cy="1143000"/>
          </a:xfrm>
        </p:spPr>
        <p:txBody>
          <a:bodyPr/>
          <a:lstStyle/>
          <a:p>
            <a:r>
              <a:rPr lang="en-US" dirty="0" smtClean="0"/>
              <a:t>Estimation of mutation rate</a:t>
            </a:r>
            <a:endParaRPr lang="en-US" dirty="0"/>
          </a:p>
        </p:txBody>
      </p:sp>
      <p:sp>
        <p:nvSpPr>
          <p:cNvPr id="3" name="Content Placeholder 2"/>
          <p:cNvSpPr>
            <a:spLocks noGrp="1"/>
          </p:cNvSpPr>
          <p:nvPr>
            <p:ph idx="1"/>
          </p:nvPr>
        </p:nvSpPr>
        <p:spPr/>
        <p:txBody>
          <a:bodyPr/>
          <a:lstStyle/>
          <a:p>
            <a:r>
              <a:rPr lang="en-US" dirty="0"/>
              <a:t>Inter-species divergence</a:t>
            </a:r>
          </a:p>
          <a:p>
            <a:r>
              <a:rPr lang="en-US" dirty="0" smtClean="0"/>
              <a:t>Pedigree data</a:t>
            </a:r>
          </a:p>
          <a:p>
            <a:r>
              <a:rPr lang="en-US" dirty="0" smtClean="0"/>
              <a:t>Extremely rare variants in huge samples</a:t>
            </a:r>
          </a:p>
          <a:p>
            <a:pPr lvl="1"/>
            <a:r>
              <a:rPr lang="en-US" dirty="0" smtClean="0"/>
              <a:t>Mutation spectrum </a:t>
            </a:r>
          </a:p>
          <a:p>
            <a:r>
              <a:rPr lang="en-US" dirty="0" smtClean="0"/>
              <a:t>Mutation-accumulation lines</a:t>
            </a:r>
          </a:p>
          <a:p>
            <a:pPr marL="0" indent="0">
              <a:buNone/>
            </a:pPr>
            <a:endParaRPr lang="en-US" dirty="0"/>
          </a:p>
        </p:txBody>
      </p:sp>
    </p:spTree>
    <p:extLst>
      <p:ext uri="{BB962C8B-B14F-4D97-AF65-F5344CB8AC3E}">
        <p14:creationId xmlns:p14="http://schemas.microsoft.com/office/powerpoint/2010/main" val="179862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2800" dirty="0">
                <a:solidFill>
                  <a:srgbClr val="FF9933"/>
                </a:solidFill>
                <a:latin typeface="Arial" charset="0"/>
              </a:rPr>
              <a:t>Infinite sites model</a:t>
            </a:r>
            <a:r>
              <a:rPr lang="en-US" altLang="en-US" sz="2800" dirty="0">
                <a:solidFill>
                  <a:srgbClr val="FFFF66"/>
                </a:solidFill>
                <a:latin typeface="Arial" charset="0"/>
              </a:rPr>
              <a:t>: each mutation generates a</a:t>
            </a:r>
            <a:br>
              <a:rPr lang="en-US" altLang="en-US" sz="2800" dirty="0">
                <a:solidFill>
                  <a:srgbClr val="FFFF66"/>
                </a:solidFill>
                <a:latin typeface="Arial" charset="0"/>
              </a:rPr>
            </a:br>
            <a:r>
              <a:rPr lang="en-US" altLang="en-US" sz="2800" dirty="0">
                <a:solidFill>
                  <a:srgbClr val="FFFF66"/>
                </a:solidFill>
                <a:latin typeface="Arial" charset="0"/>
              </a:rPr>
              <a:t>change at a previously invariant nucleotide site</a:t>
            </a:r>
          </a:p>
        </p:txBody>
      </p:sp>
      <p:sp>
        <p:nvSpPr>
          <p:cNvPr id="44034" name="Rectangle 3"/>
          <p:cNvSpPr>
            <a:spLocks noGrp="1" noChangeArrowheads="1"/>
          </p:cNvSpPr>
          <p:nvPr>
            <p:ph type="body" idx="1"/>
          </p:nvPr>
        </p:nvSpPr>
        <p:spPr>
          <a:xfrm>
            <a:off x="1143000" y="2362200"/>
            <a:ext cx="7772400" cy="4114800"/>
          </a:xfrm>
        </p:spPr>
        <p:txBody>
          <a:bodyPr/>
          <a:lstStyle/>
          <a:p>
            <a:pPr eaLnBrk="1" hangingPunct="1"/>
            <a:r>
              <a:rPr lang="en-US" altLang="en-US" sz="2400" dirty="0">
                <a:solidFill>
                  <a:schemeClr val="bg1"/>
                </a:solidFill>
              </a:rPr>
              <a:t>Drift occurs as under the Wright-Fisher model.</a:t>
            </a:r>
          </a:p>
          <a:p>
            <a:pPr eaLnBrk="1" hangingPunct="1"/>
            <a:r>
              <a:rPr lang="en-US" altLang="en-US" sz="2400" dirty="0">
                <a:solidFill>
                  <a:schemeClr val="bg1"/>
                </a:solidFill>
              </a:rPr>
              <a:t>Mutations arise at rate </a:t>
            </a:r>
            <a:r>
              <a:rPr lang="en-US" altLang="en-US" sz="2400" dirty="0">
                <a:solidFill>
                  <a:schemeClr val="bg1"/>
                </a:solidFill>
                <a:latin typeface="Symbol" pitchFamily="18" charset="2"/>
              </a:rPr>
              <a:t>m</a:t>
            </a:r>
            <a:r>
              <a:rPr lang="en-US" altLang="en-US" sz="2400" dirty="0">
                <a:solidFill>
                  <a:schemeClr val="bg1"/>
                </a:solidFill>
              </a:rPr>
              <a:t> at new sites each time.</a:t>
            </a:r>
          </a:p>
          <a:p>
            <a:pPr eaLnBrk="1" hangingPunct="1"/>
            <a:endParaRPr lang="en-US" altLang="en-US" sz="2400" dirty="0">
              <a:solidFill>
                <a:schemeClr val="bg1"/>
              </a:solidFill>
            </a:endParaRPr>
          </a:p>
          <a:p>
            <a:pPr eaLnBrk="1" hangingPunct="1"/>
            <a:r>
              <a:rPr lang="en-US" altLang="en-US" sz="2400" dirty="0">
                <a:solidFill>
                  <a:schemeClr val="bg1"/>
                </a:solidFill>
              </a:rPr>
              <a:t>Does this model give rise to a steady state?</a:t>
            </a:r>
          </a:p>
          <a:p>
            <a:pPr eaLnBrk="1" hangingPunct="1"/>
            <a:r>
              <a:rPr lang="en-US" altLang="en-US" sz="2400" dirty="0">
                <a:solidFill>
                  <a:schemeClr val="bg1"/>
                </a:solidFill>
              </a:rPr>
              <a:t>How many sites do we expect to be segregating?</a:t>
            </a:r>
          </a:p>
          <a:p>
            <a:pPr eaLnBrk="1" hangingPunct="1"/>
            <a:r>
              <a:rPr lang="en-US" altLang="en-US" sz="2400" dirty="0">
                <a:solidFill>
                  <a:schemeClr val="bg1"/>
                </a:solidFill>
              </a:rPr>
              <a:t>What should be the steady state frequency spectrum of polymorphic sites?</a:t>
            </a:r>
          </a:p>
          <a:p>
            <a:pPr eaLnBrk="1" hangingPunct="1"/>
            <a:endParaRPr lang="en-US" altLang="en-US" sz="2400" dirty="0">
              <a:solidFill>
                <a:schemeClr val="bg1"/>
              </a:solidFill>
            </a:endParaRPr>
          </a:p>
        </p:txBody>
      </p:sp>
    </p:spTree>
    <p:extLst>
      <p:ext uri="{BB962C8B-B14F-4D97-AF65-F5344CB8AC3E}">
        <p14:creationId xmlns:p14="http://schemas.microsoft.com/office/powerpoint/2010/main" val="1000556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0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1" y="381000"/>
            <a:ext cx="6907213" cy="1143000"/>
          </a:xfrm>
          <a:noFill/>
        </p:spPr>
        <p:txBody>
          <a:bodyPr lIns="86118" tIns="43059" rIns="86118" bIns="43059"/>
          <a:lstStyle/>
          <a:p>
            <a:pPr eaLnBrk="1" hangingPunct="1"/>
            <a:r>
              <a:rPr lang="en-US" altLang="en-US" sz="2800" dirty="0">
                <a:solidFill>
                  <a:srgbClr val="FFFF66"/>
                </a:solidFill>
                <a:latin typeface="Arial" charset="0"/>
              </a:rPr>
              <a:t>Infinite sites model</a:t>
            </a:r>
          </a:p>
        </p:txBody>
      </p:sp>
      <p:sp>
        <p:nvSpPr>
          <p:cNvPr id="33795" name="Rectangle 3"/>
          <p:cNvSpPr>
            <a:spLocks noGrp="1" noChangeArrowheads="1"/>
          </p:cNvSpPr>
          <p:nvPr>
            <p:ph type="body" idx="1"/>
          </p:nvPr>
        </p:nvSpPr>
        <p:spPr>
          <a:xfrm>
            <a:off x="989013" y="2432050"/>
            <a:ext cx="6907212" cy="4114800"/>
          </a:xfrm>
          <a:noFill/>
        </p:spPr>
        <p:txBody>
          <a:bodyPr lIns="86118" tIns="43059" rIns="86118" bIns="43059"/>
          <a:lstStyle/>
          <a:p>
            <a:pPr algn="ctr" eaLnBrk="1" hangingPunct="1">
              <a:buFontTx/>
              <a:buNone/>
            </a:pPr>
            <a:r>
              <a:rPr lang="en-US" altLang="en-US" dirty="0" smtClean="0"/>
              <a:t>(infinite-sites model)</a:t>
            </a:r>
          </a:p>
        </p:txBody>
      </p:sp>
      <p:graphicFrame>
        <p:nvGraphicFramePr>
          <p:cNvPr id="45060" name="Object 4">
            <a:hlinkClick r:id="" action="ppaction://ole?verb=0"/>
          </p:cNvPr>
          <p:cNvGraphicFramePr>
            <a:graphicFrameLocks/>
          </p:cNvGraphicFramePr>
          <p:nvPr/>
        </p:nvGraphicFramePr>
        <p:xfrm>
          <a:off x="1887538" y="2209801"/>
          <a:ext cx="5218112" cy="1524000"/>
        </p:xfrm>
        <a:graphic>
          <a:graphicData uri="http://schemas.openxmlformats.org/presentationml/2006/ole">
            <mc:AlternateContent xmlns:mc="http://schemas.openxmlformats.org/markup-compatibility/2006">
              <mc:Choice xmlns:v="urn:schemas-microsoft-com:vml" Requires="v">
                <p:oleObj spid="_x0000_s6228" name="Equation" r:id="rId4" imgW="2266956" imgH="552585" progId="Equation.3">
                  <p:embed/>
                </p:oleObj>
              </mc:Choice>
              <mc:Fallback>
                <p:oleObj name="Equation" r:id="rId4" imgW="2266956" imgH="55258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538" y="2209801"/>
                        <a:ext cx="52181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797" name="Text Box 5"/>
          <p:cNvSpPr txBox="1">
            <a:spLocks noChangeArrowheads="1"/>
          </p:cNvSpPr>
          <p:nvPr/>
        </p:nvSpPr>
        <p:spPr bwMode="auto">
          <a:xfrm>
            <a:off x="990600" y="1524001"/>
            <a:ext cx="7740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000" dirty="0">
                <a:solidFill>
                  <a:srgbClr val="FFFFFF"/>
                </a:solidFill>
              </a:rPr>
              <a:t>Define </a:t>
            </a:r>
            <a:r>
              <a:rPr lang="en-US" altLang="en-US" sz="2000" i="1" dirty="0">
                <a:solidFill>
                  <a:srgbClr val="FFFFFF"/>
                </a:solidFill>
              </a:rPr>
              <a:t>S</a:t>
            </a:r>
            <a:r>
              <a:rPr lang="en-US" altLang="en-US" sz="2000" i="1" baseline="-25000" dirty="0">
                <a:solidFill>
                  <a:srgbClr val="FFFFFF"/>
                </a:solidFill>
              </a:rPr>
              <a:t>2</a:t>
            </a:r>
            <a:r>
              <a:rPr lang="en-US" altLang="en-US" sz="2000" dirty="0">
                <a:solidFill>
                  <a:srgbClr val="FFFFFF"/>
                </a:solidFill>
              </a:rPr>
              <a:t> as the number of segregating sites in a sample of 2 gene copies.</a:t>
            </a:r>
          </a:p>
          <a:p>
            <a:pPr eaLnBrk="1" fontAlgn="base" hangingPunct="1">
              <a:spcBef>
                <a:spcPct val="0"/>
              </a:spcBef>
              <a:spcAft>
                <a:spcPct val="0"/>
              </a:spcAft>
              <a:buFontTx/>
              <a:buNone/>
            </a:pPr>
            <a:r>
              <a:rPr lang="en-US" altLang="en-US" sz="2000" dirty="0">
                <a:solidFill>
                  <a:srgbClr val="FFFFFF"/>
                </a:solidFill>
              </a:rPr>
              <a:t>(Watterson 1975)</a:t>
            </a:r>
          </a:p>
        </p:txBody>
      </p:sp>
      <p:sp>
        <p:nvSpPr>
          <p:cNvPr id="45062" name="Text Box 6"/>
          <p:cNvSpPr txBox="1">
            <a:spLocks noChangeArrowheads="1"/>
          </p:cNvSpPr>
          <p:nvPr/>
        </p:nvSpPr>
        <p:spPr bwMode="auto">
          <a:xfrm>
            <a:off x="914400" y="3810001"/>
            <a:ext cx="751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000" dirty="0">
                <a:solidFill>
                  <a:srgbClr val="FFFFFF"/>
                </a:solidFill>
              </a:rPr>
              <a:t>So, the probability that a sample of 2 genes has zero segregating sites is:</a:t>
            </a:r>
            <a:endParaRPr lang="en-US" altLang="en-US" sz="2400" dirty="0">
              <a:solidFill>
                <a:srgbClr val="000000"/>
              </a:solidFill>
            </a:endParaRPr>
          </a:p>
        </p:txBody>
      </p:sp>
      <p:graphicFrame>
        <p:nvGraphicFramePr>
          <p:cNvPr id="45063" name="Object 8">
            <a:hlinkClick r:id="" action="ppaction://ole?verb=0"/>
          </p:cNvPr>
          <p:cNvGraphicFramePr>
            <a:graphicFrameLocks/>
          </p:cNvGraphicFramePr>
          <p:nvPr/>
        </p:nvGraphicFramePr>
        <p:xfrm>
          <a:off x="2362200" y="4572000"/>
          <a:ext cx="3830638" cy="1220788"/>
        </p:xfrm>
        <a:graphic>
          <a:graphicData uri="http://schemas.openxmlformats.org/presentationml/2006/ole">
            <mc:AlternateContent xmlns:mc="http://schemas.openxmlformats.org/markup-compatibility/2006">
              <mc:Choice xmlns:v="urn:schemas-microsoft-com:vml" Requires="v">
                <p:oleObj spid="_x0000_s6229" name="Equation" r:id="rId6" imgW="1600268" imgH="495300" progId="Equation.3">
                  <p:embed/>
                </p:oleObj>
              </mc:Choice>
              <mc:Fallback>
                <p:oleObj name="Equation" r:id="rId6" imgW="1600268" imgH="4953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572000"/>
                        <a:ext cx="3830638"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5064" name="Text Box 9"/>
          <p:cNvSpPr txBox="1">
            <a:spLocks noChangeArrowheads="1"/>
          </p:cNvSpPr>
          <p:nvPr/>
        </p:nvSpPr>
        <p:spPr bwMode="auto">
          <a:xfrm>
            <a:off x="1219200" y="6096001"/>
            <a:ext cx="680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000" dirty="0">
                <a:solidFill>
                  <a:srgbClr val="FFFFFF"/>
                </a:solidFill>
              </a:rPr>
              <a:t>Note that Pr(</a:t>
            </a:r>
            <a:r>
              <a:rPr lang="en-US" altLang="en-US" sz="2000" i="1" dirty="0">
                <a:solidFill>
                  <a:srgbClr val="FFFFFF"/>
                </a:solidFill>
              </a:rPr>
              <a:t>S</a:t>
            </a:r>
            <a:r>
              <a:rPr lang="en-US" altLang="en-US" sz="2000" i="1" baseline="-25000" dirty="0">
                <a:solidFill>
                  <a:srgbClr val="FFFFFF"/>
                </a:solidFill>
              </a:rPr>
              <a:t>2</a:t>
            </a:r>
            <a:r>
              <a:rPr lang="en-US" altLang="en-US" sz="2000" dirty="0">
                <a:solidFill>
                  <a:srgbClr val="FFFFFF"/>
                </a:solidFill>
              </a:rPr>
              <a:t>=0) is the same as the probability of identity, or </a:t>
            </a:r>
            <a:r>
              <a:rPr lang="en-US" altLang="en-US" sz="2000" i="1" dirty="0">
                <a:solidFill>
                  <a:srgbClr val="FFFFFF"/>
                </a:solidFill>
              </a:rPr>
              <a:t>F</a:t>
            </a:r>
            <a:r>
              <a:rPr lang="en-US" altLang="en-US" sz="2000" dirty="0">
                <a:solidFill>
                  <a:srgbClr val="FFFFFF"/>
                </a:solidFill>
              </a:rPr>
              <a:t>.</a:t>
            </a:r>
            <a:endParaRPr lang="en-US" altLang="en-US" sz="2400" dirty="0">
              <a:solidFill>
                <a:srgbClr val="000000"/>
              </a:solidFill>
            </a:endParaRPr>
          </a:p>
        </p:txBody>
      </p:sp>
    </p:spTree>
    <p:extLst>
      <p:ext uri="{BB962C8B-B14F-4D97-AF65-F5344CB8AC3E}">
        <p14:creationId xmlns:p14="http://schemas.microsoft.com/office/powerpoint/2010/main" val="734406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6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74738" y="1000125"/>
            <a:ext cx="6907212" cy="1143000"/>
          </a:xfrm>
          <a:noFill/>
        </p:spPr>
        <p:txBody>
          <a:bodyPr lIns="86118" tIns="43059" rIns="86118" bIns="43059"/>
          <a:lstStyle/>
          <a:p>
            <a:pPr eaLnBrk="1" hangingPunct="1"/>
            <a:r>
              <a:rPr lang="en-US" altLang="en-US" sz="2800" dirty="0">
                <a:solidFill>
                  <a:srgbClr val="FF9933"/>
                </a:solidFill>
                <a:latin typeface="Arial" charset="0"/>
              </a:rPr>
              <a:t>Infinite sites model</a:t>
            </a:r>
            <a:r>
              <a:rPr lang="en-US" altLang="en-US" sz="2800" dirty="0">
                <a:solidFill>
                  <a:srgbClr val="FFFF66"/>
                </a:solidFill>
                <a:latin typeface="Arial" charset="0"/>
              </a:rPr>
              <a:t>: The expected number of segregating sites  (</a:t>
            </a:r>
            <a:r>
              <a:rPr lang="en-US" altLang="en-US" sz="2800" i="1" dirty="0">
                <a:solidFill>
                  <a:srgbClr val="FFFF66"/>
                </a:solidFill>
                <a:latin typeface="Arial" charset="0"/>
              </a:rPr>
              <a:t>S</a:t>
            </a:r>
            <a:r>
              <a:rPr lang="en-US" altLang="en-US" sz="2800" dirty="0">
                <a:solidFill>
                  <a:srgbClr val="FFFF66"/>
                </a:solidFill>
                <a:latin typeface="Arial" charset="0"/>
              </a:rPr>
              <a:t>) depends on </a:t>
            </a:r>
            <a:r>
              <a:rPr lang="en-US" altLang="en-US" sz="2800" dirty="0">
                <a:solidFill>
                  <a:srgbClr val="FFFF66"/>
                </a:solidFill>
                <a:latin typeface="Symbol" pitchFamily="18" charset="2"/>
              </a:rPr>
              <a:t>q</a:t>
            </a:r>
            <a:r>
              <a:rPr lang="en-US" altLang="en-US" sz="2800" dirty="0">
                <a:solidFill>
                  <a:srgbClr val="FFFF66"/>
                </a:solidFill>
                <a:latin typeface="Arial" charset="0"/>
              </a:rPr>
              <a:t> and sample size (</a:t>
            </a:r>
            <a:r>
              <a:rPr lang="en-US" altLang="en-US" sz="2800" i="1" dirty="0">
                <a:solidFill>
                  <a:srgbClr val="FFFF66"/>
                </a:solidFill>
                <a:latin typeface="Arial" charset="0"/>
              </a:rPr>
              <a:t>n</a:t>
            </a:r>
            <a:r>
              <a:rPr lang="en-US" altLang="en-US" sz="2800" dirty="0">
                <a:solidFill>
                  <a:srgbClr val="FFFF66"/>
                </a:solidFill>
                <a:latin typeface="Arial" charset="0"/>
              </a:rPr>
              <a:t>)</a:t>
            </a:r>
          </a:p>
        </p:txBody>
      </p:sp>
      <p:sp>
        <p:nvSpPr>
          <p:cNvPr id="34819" name="Rectangle 3"/>
          <p:cNvSpPr>
            <a:spLocks noGrp="1" noChangeArrowheads="1"/>
          </p:cNvSpPr>
          <p:nvPr>
            <p:ph type="body" idx="1"/>
          </p:nvPr>
        </p:nvSpPr>
        <p:spPr>
          <a:xfrm>
            <a:off x="989013" y="2432050"/>
            <a:ext cx="6907212" cy="4114800"/>
          </a:xfrm>
          <a:noFill/>
        </p:spPr>
        <p:txBody>
          <a:bodyPr lIns="86118" tIns="43059" rIns="86118" bIns="43059"/>
          <a:lstStyle/>
          <a:p>
            <a:pPr algn="ctr" eaLnBrk="1" hangingPunct="1">
              <a:buFontTx/>
              <a:buNone/>
            </a:pPr>
            <a:r>
              <a:rPr lang="en-US" altLang="en-US" dirty="0" smtClean="0"/>
              <a:t>(infinite-sites model)</a:t>
            </a:r>
          </a:p>
        </p:txBody>
      </p:sp>
      <p:graphicFrame>
        <p:nvGraphicFramePr>
          <p:cNvPr id="34820" name="Object 4">
            <a:hlinkClick r:id="" action="ppaction://ole?verb=0"/>
          </p:cNvPr>
          <p:cNvGraphicFramePr>
            <a:graphicFrameLocks/>
          </p:cNvGraphicFramePr>
          <p:nvPr>
            <p:extLst>
              <p:ext uri="{D42A27DB-BD31-4B8C-83A1-F6EECF244321}">
                <p14:modId xmlns:p14="http://schemas.microsoft.com/office/powerpoint/2010/main" val="581114030"/>
              </p:ext>
            </p:extLst>
          </p:nvPr>
        </p:nvGraphicFramePr>
        <p:xfrm>
          <a:off x="2438400" y="3124200"/>
          <a:ext cx="3733800" cy="2514600"/>
        </p:xfrm>
        <a:graphic>
          <a:graphicData uri="http://schemas.openxmlformats.org/presentationml/2006/ole">
            <mc:AlternateContent xmlns:mc="http://schemas.openxmlformats.org/markup-compatibility/2006">
              <mc:Choice xmlns:v="urn:schemas-microsoft-com:vml" Requires="v">
                <p:oleObj spid="_x0000_s7211" name="Equation" r:id="rId4" imgW="9067823" imgH="6019800" progId="Equation.3">
                  <p:embed/>
                </p:oleObj>
              </mc:Choice>
              <mc:Fallback>
                <p:oleObj name="Equation" r:id="rId4" imgW="9067823" imgH="6019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124200"/>
                        <a:ext cx="3733800" cy="2514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5906429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76326" y="434975"/>
            <a:ext cx="6907213" cy="1143000"/>
          </a:xfrm>
          <a:noFill/>
        </p:spPr>
        <p:txBody>
          <a:bodyPr lIns="86118" tIns="43059" rIns="86118" bIns="43059"/>
          <a:lstStyle/>
          <a:p>
            <a:pPr eaLnBrk="1" hangingPunct="1"/>
            <a:r>
              <a:rPr lang="en-US" altLang="en-US" sz="2800" dirty="0">
                <a:solidFill>
                  <a:srgbClr val="FFFF00"/>
                </a:solidFill>
                <a:latin typeface="Arial" charset="0"/>
              </a:rPr>
              <a:t>Observed and expected numbers of segregating sites</a:t>
            </a:r>
            <a:br>
              <a:rPr lang="en-US" altLang="en-US" sz="2800" dirty="0">
                <a:solidFill>
                  <a:srgbClr val="FFFF00"/>
                </a:solidFill>
                <a:latin typeface="Arial" charset="0"/>
              </a:rPr>
            </a:br>
            <a:r>
              <a:rPr lang="en-US" altLang="en-US" sz="2800" dirty="0">
                <a:solidFill>
                  <a:srgbClr val="FFFF00"/>
                </a:solidFill>
                <a:latin typeface="Arial" charset="0"/>
              </a:rPr>
              <a:t>(Lipoprotein lipase, LPL)</a:t>
            </a:r>
          </a:p>
        </p:txBody>
      </p:sp>
      <p:sp>
        <p:nvSpPr>
          <p:cNvPr id="35843" name="Rectangle 3"/>
          <p:cNvSpPr>
            <a:spLocks noChangeArrowheads="1"/>
          </p:cNvSpPr>
          <p:nvPr/>
        </p:nvSpPr>
        <p:spPr bwMode="auto">
          <a:xfrm>
            <a:off x="7024689" y="2189163"/>
            <a:ext cx="998537" cy="91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4728" tIns="41670" rIns="84728" bIns="41670">
            <a:spAutoFit/>
          </a:bodyPr>
          <a:lstStyle>
            <a:lvl1pPr defTabSz="855663"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855663"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855663"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855663"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855663"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855663"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855663"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855663"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855663"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fontAlgn="base">
              <a:spcBef>
                <a:spcPct val="0"/>
              </a:spcBef>
              <a:spcAft>
                <a:spcPct val="0"/>
              </a:spcAft>
              <a:buFontTx/>
              <a:buNone/>
            </a:pPr>
            <a:r>
              <a:rPr lang="en-US" altLang="en-US" sz="1800" dirty="0">
                <a:solidFill>
                  <a:srgbClr val="FFFFFF"/>
                </a:solidFill>
              </a:rPr>
              <a:t>observed</a:t>
            </a:r>
            <a:endParaRPr lang="en-US" altLang="en-US" sz="1800" dirty="0">
              <a:solidFill>
                <a:srgbClr val="FC0128"/>
              </a:solidFill>
            </a:endParaRPr>
          </a:p>
          <a:p>
            <a:pPr fontAlgn="base">
              <a:spcBef>
                <a:spcPct val="0"/>
              </a:spcBef>
              <a:spcAft>
                <a:spcPct val="0"/>
              </a:spcAft>
              <a:buFontTx/>
              <a:buNone/>
            </a:pPr>
            <a:r>
              <a:rPr lang="en-US" altLang="en-US" sz="1800" dirty="0">
                <a:solidFill>
                  <a:srgbClr val="FC0128"/>
                </a:solidFill>
              </a:rPr>
              <a:t>expected</a:t>
            </a:r>
          </a:p>
          <a:p>
            <a:pPr fontAlgn="base" latinLnBrk="1">
              <a:spcBef>
                <a:spcPct val="0"/>
              </a:spcBef>
              <a:spcAft>
                <a:spcPct val="0"/>
              </a:spcAft>
              <a:buFontTx/>
              <a:buNone/>
            </a:pPr>
            <a:endParaRPr lang="en-US" altLang="en-US" sz="1800" dirty="0">
              <a:solidFill>
                <a:srgbClr val="FC0128"/>
              </a:solidFill>
            </a:endParaRPr>
          </a:p>
        </p:txBody>
      </p:sp>
      <p:grpSp>
        <p:nvGrpSpPr>
          <p:cNvPr id="35844" name="Group 4"/>
          <p:cNvGrpSpPr>
            <a:grpSpLocks/>
          </p:cNvGrpSpPr>
          <p:nvPr/>
        </p:nvGrpSpPr>
        <p:grpSpPr bwMode="auto">
          <a:xfrm>
            <a:off x="1703388" y="1881188"/>
            <a:ext cx="5461000" cy="4259262"/>
            <a:chOff x="1287" y="1264"/>
            <a:chExt cx="4128" cy="2862"/>
          </a:xfrm>
        </p:grpSpPr>
        <p:pic>
          <p:nvPicPr>
            <p:cNvPr id="35845"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7" y="1264"/>
              <a:ext cx="4128" cy="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6" name="Rectangle 6"/>
            <p:cNvSpPr>
              <a:spLocks noChangeArrowheads="1"/>
            </p:cNvSpPr>
            <p:nvPr/>
          </p:nvSpPr>
          <p:spPr bwMode="auto">
            <a:xfrm>
              <a:off x="1348" y="1294"/>
              <a:ext cx="3987" cy="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endParaRPr lang="en-US" altLang="en-US" sz="2400" dirty="0">
                <a:solidFill>
                  <a:srgbClr val="000000"/>
                </a:solidFill>
              </a:endParaRPr>
            </a:p>
          </p:txBody>
        </p:sp>
      </p:grpSp>
    </p:spTree>
    <p:extLst>
      <p:ext uri="{BB962C8B-B14F-4D97-AF65-F5344CB8AC3E}">
        <p14:creationId xmlns:p14="http://schemas.microsoft.com/office/powerpoint/2010/main" val="381650499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873125" y="609600"/>
            <a:ext cx="7543800" cy="762000"/>
          </a:xfrm>
        </p:spPr>
        <p:txBody>
          <a:bodyPr/>
          <a:lstStyle/>
          <a:p>
            <a:pPr algn="l"/>
            <a:r>
              <a:rPr lang="en-US" altLang="en-US" sz="2800" dirty="0">
                <a:solidFill>
                  <a:srgbClr val="FFFF00"/>
                </a:solidFill>
                <a:latin typeface="Arial" charset="0"/>
                <a:cs typeface="Arial" charset="0"/>
              </a:rPr>
              <a:t>How the site frequency spectrum is generated</a:t>
            </a:r>
          </a:p>
        </p:txBody>
      </p:sp>
      <p:sp>
        <p:nvSpPr>
          <p:cNvPr id="36867" name="Text Box 50"/>
          <p:cNvSpPr txBox="1">
            <a:spLocks noChangeArrowheads="1"/>
          </p:cNvSpPr>
          <p:nvPr/>
        </p:nvSpPr>
        <p:spPr bwMode="auto">
          <a:xfrm>
            <a:off x="1184276" y="2311400"/>
            <a:ext cx="284163"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Arial" charset="0"/>
              </a:rPr>
              <a:t>Site</a:t>
            </a:r>
          </a:p>
        </p:txBody>
      </p:sp>
      <p:sp>
        <p:nvSpPr>
          <p:cNvPr id="36868" name="Text Box 60"/>
          <p:cNvSpPr txBox="1">
            <a:spLocks noChangeArrowheads="1"/>
          </p:cNvSpPr>
          <p:nvPr/>
        </p:nvSpPr>
        <p:spPr bwMode="auto">
          <a:xfrm>
            <a:off x="439739" y="2651126"/>
            <a:ext cx="7524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FFFFFF"/>
                </a:solidFill>
                <a:latin typeface="Arial" charset="0"/>
              </a:rPr>
              <a:t>Sequence</a:t>
            </a:r>
          </a:p>
        </p:txBody>
      </p:sp>
      <p:sp>
        <p:nvSpPr>
          <p:cNvPr id="36869" name="Text Box 66"/>
          <p:cNvSpPr txBox="1">
            <a:spLocks noChangeArrowheads="1"/>
          </p:cNvSpPr>
          <p:nvPr/>
        </p:nvSpPr>
        <p:spPr bwMode="auto">
          <a:xfrm>
            <a:off x="219075" y="4795838"/>
            <a:ext cx="126365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FFFFFF"/>
                </a:solidFill>
                <a:latin typeface="Arial" charset="0"/>
              </a:rPr>
              <a:t>Frequency class:</a:t>
            </a:r>
          </a:p>
        </p:txBody>
      </p:sp>
      <p:grpSp>
        <p:nvGrpSpPr>
          <p:cNvPr id="36870" name="Group 81"/>
          <p:cNvGrpSpPr>
            <a:grpSpLocks/>
          </p:cNvGrpSpPr>
          <p:nvPr/>
        </p:nvGrpSpPr>
        <p:grpSpPr bwMode="auto">
          <a:xfrm>
            <a:off x="1052513" y="2382839"/>
            <a:ext cx="3400425" cy="2662043"/>
            <a:chOff x="1420" y="1226"/>
            <a:chExt cx="2978" cy="2331"/>
          </a:xfrm>
        </p:grpSpPr>
        <p:sp>
          <p:nvSpPr>
            <p:cNvPr id="36879" name="Line 49"/>
            <p:cNvSpPr>
              <a:spLocks noChangeShapeType="1"/>
            </p:cNvSpPr>
            <p:nvPr/>
          </p:nvSpPr>
          <p:spPr bwMode="auto">
            <a:xfrm flipH="1" flipV="1">
              <a:off x="1420" y="1337"/>
              <a:ext cx="364"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dirty="0">
                <a:solidFill>
                  <a:srgbClr val="000000"/>
                </a:solidFill>
                <a:ea typeface="MS PGothic" pitchFamily="34" charset="-128"/>
              </a:endParaRPr>
            </a:p>
          </p:txBody>
        </p:sp>
        <p:grpSp>
          <p:nvGrpSpPr>
            <p:cNvPr id="36880" name="Group 80"/>
            <p:cNvGrpSpPr>
              <a:grpSpLocks/>
            </p:cNvGrpSpPr>
            <p:nvPr/>
          </p:nvGrpSpPr>
          <p:grpSpPr bwMode="auto">
            <a:xfrm>
              <a:off x="1607" y="1226"/>
              <a:ext cx="2791" cy="2331"/>
              <a:chOff x="1607" y="1226"/>
              <a:chExt cx="2791" cy="2331"/>
            </a:xfrm>
          </p:grpSpPr>
          <p:grpSp>
            <p:nvGrpSpPr>
              <p:cNvPr id="36881" name="Group 3"/>
              <p:cNvGrpSpPr>
                <a:grpSpLocks/>
              </p:cNvGrpSpPr>
              <p:nvPr/>
            </p:nvGrpSpPr>
            <p:grpSpPr bwMode="auto">
              <a:xfrm>
                <a:off x="1788" y="1592"/>
                <a:ext cx="2610" cy="1630"/>
                <a:chOff x="1788" y="1592"/>
                <a:chExt cx="2610" cy="1630"/>
              </a:xfrm>
            </p:grpSpPr>
            <p:sp>
              <p:nvSpPr>
                <p:cNvPr id="36905" name="Rectangle 4"/>
                <p:cNvSpPr>
                  <a:spLocks noChangeArrowheads="1"/>
                </p:cNvSpPr>
                <p:nvPr/>
              </p:nvSpPr>
              <p:spPr bwMode="auto">
                <a:xfrm>
                  <a:off x="1788" y="1592"/>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06" name="Rectangle 5"/>
                <p:cNvSpPr>
                  <a:spLocks noChangeArrowheads="1"/>
                </p:cNvSpPr>
                <p:nvPr/>
              </p:nvSpPr>
              <p:spPr bwMode="auto">
                <a:xfrm>
                  <a:off x="2078" y="1592"/>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07" name="Rectangle 6"/>
                <p:cNvSpPr>
                  <a:spLocks noChangeArrowheads="1"/>
                </p:cNvSpPr>
                <p:nvPr/>
              </p:nvSpPr>
              <p:spPr bwMode="auto">
                <a:xfrm>
                  <a:off x="2369" y="1592"/>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08" name="Rectangle 7"/>
                <p:cNvSpPr>
                  <a:spLocks noChangeArrowheads="1"/>
                </p:cNvSpPr>
                <p:nvPr/>
              </p:nvSpPr>
              <p:spPr bwMode="auto">
                <a:xfrm>
                  <a:off x="2659" y="1592"/>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09" name="Rectangle 8"/>
                <p:cNvSpPr>
                  <a:spLocks noChangeArrowheads="1"/>
                </p:cNvSpPr>
                <p:nvPr/>
              </p:nvSpPr>
              <p:spPr bwMode="auto">
                <a:xfrm>
                  <a:off x="2950" y="1592"/>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10" name="Rectangle 9"/>
                <p:cNvSpPr>
                  <a:spLocks noChangeArrowheads="1"/>
                </p:cNvSpPr>
                <p:nvPr/>
              </p:nvSpPr>
              <p:spPr bwMode="auto">
                <a:xfrm>
                  <a:off x="3239" y="1592"/>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11" name="Rectangle 10"/>
                <p:cNvSpPr>
                  <a:spLocks noChangeArrowheads="1"/>
                </p:cNvSpPr>
                <p:nvPr/>
              </p:nvSpPr>
              <p:spPr bwMode="auto">
                <a:xfrm>
                  <a:off x="3529" y="1592"/>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12" name="Rectangle 11"/>
                <p:cNvSpPr>
                  <a:spLocks noChangeArrowheads="1"/>
                </p:cNvSpPr>
                <p:nvPr/>
              </p:nvSpPr>
              <p:spPr bwMode="auto">
                <a:xfrm>
                  <a:off x="3818" y="1592"/>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13" name="Rectangle 12"/>
                <p:cNvSpPr>
                  <a:spLocks noChangeArrowheads="1"/>
                </p:cNvSpPr>
                <p:nvPr/>
              </p:nvSpPr>
              <p:spPr bwMode="auto">
                <a:xfrm>
                  <a:off x="4108" y="1592"/>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14" name="Rectangle 13"/>
                <p:cNvSpPr>
                  <a:spLocks noChangeArrowheads="1"/>
                </p:cNvSpPr>
                <p:nvPr/>
              </p:nvSpPr>
              <p:spPr bwMode="auto">
                <a:xfrm>
                  <a:off x="1788" y="1918"/>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15" name="Rectangle 14"/>
                <p:cNvSpPr>
                  <a:spLocks noChangeArrowheads="1"/>
                </p:cNvSpPr>
                <p:nvPr/>
              </p:nvSpPr>
              <p:spPr bwMode="auto">
                <a:xfrm>
                  <a:off x="2078" y="1918"/>
                  <a:ext cx="291"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16" name="Rectangle 15"/>
                <p:cNvSpPr>
                  <a:spLocks noChangeArrowheads="1"/>
                </p:cNvSpPr>
                <p:nvPr/>
              </p:nvSpPr>
              <p:spPr bwMode="auto">
                <a:xfrm>
                  <a:off x="2369" y="1918"/>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17" name="Rectangle 16"/>
                <p:cNvSpPr>
                  <a:spLocks noChangeArrowheads="1"/>
                </p:cNvSpPr>
                <p:nvPr/>
              </p:nvSpPr>
              <p:spPr bwMode="auto">
                <a:xfrm>
                  <a:off x="2659" y="1918"/>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18" name="Rectangle 17"/>
                <p:cNvSpPr>
                  <a:spLocks noChangeArrowheads="1"/>
                </p:cNvSpPr>
                <p:nvPr/>
              </p:nvSpPr>
              <p:spPr bwMode="auto">
                <a:xfrm>
                  <a:off x="2950" y="1918"/>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19" name="Rectangle 18"/>
                <p:cNvSpPr>
                  <a:spLocks noChangeArrowheads="1"/>
                </p:cNvSpPr>
                <p:nvPr/>
              </p:nvSpPr>
              <p:spPr bwMode="auto">
                <a:xfrm>
                  <a:off x="3239" y="1918"/>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20" name="Rectangle 19"/>
                <p:cNvSpPr>
                  <a:spLocks noChangeArrowheads="1"/>
                </p:cNvSpPr>
                <p:nvPr/>
              </p:nvSpPr>
              <p:spPr bwMode="auto">
                <a:xfrm>
                  <a:off x="3529" y="1918"/>
                  <a:ext cx="289"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21" name="Rectangle 20"/>
                <p:cNvSpPr>
                  <a:spLocks noChangeArrowheads="1"/>
                </p:cNvSpPr>
                <p:nvPr/>
              </p:nvSpPr>
              <p:spPr bwMode="auto">
                <a:xfrm>
                  <a:off x="3818" y="1918"/>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22" name="Rectangle 21"/>
                <p:cNvSpPr>
                  <a:spLocks noChangeArrowheads="1"/>
                </p:cNvSpPr>
                <p:nvPr/>
              </p:nvSpPr>
              <p:spPr bwMode="auto">
                <a:xfrm>
                  <a:off x="4108" y="1918"/>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23" name="Rectangle 22"/>
                <p:cNvSpPr>
                  <a:spLocks noChangeArrowheads="1"/>
                </p:cNvSpPr>
                <p:nvPr/>
              </p:nvSpPr>
              <p:spPr bwMode="auto">
                <a:xfrm>
                  <a:off x="1788" y="2244"/>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24" name="Rectangle 23"/>
                <p:cNvSpPr>
                  <a:spLocks noChangeArrowheads="1"/>
                </p:cNvSpPr>
                <p:nvPr/>
              </p:nvSpPr>
              <p:spPr bwMode="auto">
                <a:xfrm>
                  <a:off x="2078" y="2244"/>
                  <a:ext cx="291"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25" name="Rectangle 24"/>
                <p:cNvSpPr>
                  <a:spLocks noChangeArrowheads="1"/>
                </p:cNvSpPr>
                <p:nvPr/>
              </p:nvSpPr>
              <p:spPr bwMode="auto">
                <a:xfrm>
                  <a:off x="2369" y="2244"/>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26" name="Rectangle 25"/>
                <p:cNvSpPr>
                  <a:spLocks noChangeArrowheads="1"/>
                </p:cNvSpPr>
                <p:nvPr/>
              </p:nvSpPr>
              <p:spPr bwMode="auto">
                <a:xfrm>
                  <a:off x="2659" y="2244"/>
                  <a:ext cx="291"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27" name="Rectangle 26"/>
                <p:cNvSpPr>
                  <a:spLocks noChangeArrowheads="1"/>
                </p:cNvSpPr>
                <p:nvPr/>
              </p:nvSpPr>
              <p:spPr bwMode="auto">
                <a:xfrm>
                  <a:off x="2950" y="2244"/>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28" name="Rectangle 27"/>
                <p:cNvSpPr>
                  <a:spLocks noChangeArrowheads="1"/>
                </p:cNvSpPr>
                <p:nvPr/>
              </p:nvSpPr>
              <p:spPr bwMode="auto">
                <a:xfrm>
                  <a:off x="3239" y="2244"/>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29" name="Rectangle 28"/>
                <p:cNvSpPr>
                  <a:spLocks noChangeArrowheads="1"/>
                </p:cNvSpPr>
                <p:nvPr/>
              </p:nvSpPr>
              <p:spPr bwMode="auto">
                <a:xfrm>
                  <a:off x="3529" y="2244"/>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30" name="Rectangle 29"/>
                <p:cNvSpPr>
                  <a:spLocks noChangeArrowheads="1"/>
                </p:cNvSpPr>
                <p:nvPr/>
              </p:nvSpPr>
              <p:spPr bwMode="auto">
                <a:xfrm>
                  <a:off x="3818" y="2244"/>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31" name="Rectangle 30"/>
                <p:cNvSpPr>
                  <a:spLocks noChangeArrowheads="1"/>
                </p:cNvSpPr>
                <p:nvPr/>
              </p:nvSpPr>
              <p:spPr bwMode="auto">
                <a:xfrm>
                  <a:off x="4108" y="2244"/>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32" name="Rectangle 31"/>
                <p:cNvSpPr>
                  <a:spLocks noChangeArrowheads="1"/>
                </p:cNvSpPr>
                <p:nvPr/>
              </p:nvSpPr>
              <p:spPr bwMode="auto">
                <a:xfrm>
                  <a:off x="1788" y="2570"/>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33" name="Rectangle 32"/>
                <p:cNvSpPr>
                  <a:spLocks noChangeArrowheads="1"/>
                </p:cNvSpPr>
                <p:nvPr/>
              </p:nvSpPr>
              <p:spPr bwMode="auto">
                <a:xfrm>
                  <a:off x="2078" y="2570"/>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34" name="Rectangle 33"/>
                <p:cNvSpPr>
                  <a:spLocks noChangeArrowheads="1"/>
                </p:cNvSpPr>
                <p:nvPr/>
              </p:nvSpPr>
              <p:spPr bwMode="auto">
                <a:xfrm>
                  <a:off x="2369" y="2570"/>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35" name="Rectangle 34"/>
                <p:cNvSpPr>
                  <a:spLocks noChangeArrowheads="1"/>
                </p:cNvSpPr>
                <p:nvPr/>
              </p:nvSpPr>
              <p:spPr bwMode="auto">
                <a:xfrm>
                  <a:off x="2659" y="2570"/>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36" name="Rectangle 35"/>
                <p:cNvSpPr>
                  <a:spLocks noChangeArrowheads="1"/>
                </p:cNvSpPr>
                <p:nvPr/>
              </p:nvSpPr>
              <p:spPr bwMode="auto">
                <a:xfrm>
                  <a:off x="2950" y="2570"/>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T</a:t>
                  </a:r>
                </a:p>
              </p:txBody>
            </p:sp>
            <p:sp>
              <p:nvSpPr>
                <p:cNvPr id="36937" name="Rectangle 36"/>
                <p:cNvSpPr>
                  <a:spLocks noChangeArrowheads="1"/>
                </p:cNvSpPr>
                <p:nvPr/>
              </p:nvSpPr>
              <p:spPr bwMode="auto">
                <a:xfrm>
                  <a:off x="3239" y="2570"/>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38" name="Rectangle 37"/>
                <p:cNvSpPr>
                  <a:spLocks noChangeArrowheads="1"/>
                </p:cNvSpPr>
                <p:nvPr/>
              </p:nvSpPr>
              <p:spPr bwMode="auto">
                <a:xfrm>
                  <a:off x="3529" y="2570"/>
                  <a:ext cx="289"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39" name="Rectangle 38"/>
                <p:cNvSpPr>
                  <a:spLocks noChangeArrowheads="1"/>
                </p:cNvSpPr>
                <p:nvPr/>
              </p:nvSpPr>
              <p:spPr bwMode="auto">
                <a:xfrm>
                  <a:off x="3818" y="2570"/>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40" name="Rectangle 39"/>
                <p:cNvSpPr>
                  <a:spLocks noChangeArrowheads="1"/>
                </p:cNvSpPr>
                <p:nvPr/>
              </p:nvSpPr>
              <p:spPr bwMode="auto">
                <a:xfrm>
                  <a:off x="4108" y="2570"/>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41" name="Rectangle 40"/>
                <p:cNvSpPr>
                  <a:spLocks noChangeArrowheads="1"/>
                </p:cNvSpPr>
                <p:nvPr/>
              </p:nvSpPr>
              <p:spPr bwMode="auto">
                <a:xfrm>
                  <a:off x="1788" y="2896"/>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42" name="Rectangle 41"/>
                <p:cNvSpPr>
                  <a:spLocks noChangeArrowheads="1"/>
                </p:cNvSpPr>
                <p:nvPr/>
              </p:nvSpPr>
              <p:spPr bwMode="auto">
                <a:xfrm>
                  <a:off x="2078" y="2896"/>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43" name="Rectangle 42"/>
                <p:cNvSpPr>
                  <a:spLocks noChangeArrowheads="1"/>
                </p:cNvSpPr>
                <p:nvPr/>
              </p:nvSpPr>
              <p:spPr bwMode="auto">
                <a:xfrm>
                  <a:off x="2369" y="2896"/>
                  <a:ext cx="289"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44" name="Rectangle 43"/>
                <p:cNvSpPr>
                  <a:spLocks noChangeArrowheads="1"/>
                </p:cNvSpPr>
                <p:nvPr/>
              </p:nvSpPr>
              <p:spPr bwMode="auto">
                <a:xfrm>
                  <a:off x="2659" y="2896"/>
                  <a:ext cx="291"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45" name="Rectangle 44"/>
                <p:cNvSpPr>
                  <a:spLocks noChangeArrowheads="1"/>
                </p:cNvSpPr>
                <p:nvPr/>
              </p:nvSpPr>
              <p:spPr bwMode="auto">
                <a:xfrm>
                  <a:off x="2950" y="2896"/>
                  <a:ext cx="289"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46" name="Rectangle 45"/>
                <p:cNvSpPr>
                  <a:spLocks noChangeArrowheads="1"/>
                </p:cNvSpPr>
                <p:nvPr/>
              </p:nvSpPr>
              <p:spPr bwMode="auto">
                <a:xfrm>
                  <a:off x="3239" y="2896"/>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C</a:t>
                  </a:r>
                </a:p>
              </p:txBody>
            </p:sp>
            <p:sp>
              <p:nvSpPr>
                <p:cNvPr id="36947" name="Rectangle 46"/>
                <p:cNvSpPr>
                  <a:spLocks noChangeArrowheads="1"/>
                </p:cNvSpPr>
                <p:nvPr/>
              </p:nvSpPr>
              <p:spPr bwMode="auto">
                <a:xfrm>
                  <a:off x="3529" y="2896"/>
                  <a:ext cx="289"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G</a:t>
                  </a:r>
                </a:p>
              </p:txBody>
            </p:sp>
            <p:sp>
              <p:nvSpPr>
                <p:cNvPr id="36948" name="Rectangle 47"/>
                <p:cNvSpPr>
                  <a:spLocks noChangeArrowheads="1"/>
                </p:cNvSpPr>
                <p:nvPr/>
              </p:nvSpPr>
              <p:spPr bwMode="auto">
                <a:xfrm>
                  <a:off x="3818" y="2896"/>
                  <a:ext cx="290" cy="326"/>
                </a:xfrm>
                <a:prstGeom prst="rect">
                  <a:avLst/>
                </a:prstGeom>
                <a:solidFill>
                  <a:srgbClr val="FBF9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sp>
              <p:nvSpPr>
                <p:cNvPr id="36949" name="Rectangle 48"/>
                <p:cNvSpPr>
                  <a:spLocks noChangeArrowheads="1"/>
                </p:cNvSpPr>
                <p:nvPr/>
              </p:nvSpPr>
              <p:spPr bwMode="auto">
                <a:xfrm>
                  <a:off x="4108" y="2896"/>
                  <a:ext cx="290" cy="326"/>
                </a:xfrm>
                <a:prstGeom prst="rect">
                  <a:avLst/>
                </a:prstGeom>
                <a:solidFill>
                  <a:srgbClr val="CA020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r>
                    <a:rPr lang="en-US" altLang="en-US" sz="2600" b="1" dirty="0">
                      <a:solidFill>
                        <a:srgbClr val="000000"/>
                      </a:solidFill>
                      <a:latin typeface="Courier New" pitchFamily="49" charset="0"/>
                    </a:rPr>
                    <a:t>A</a:t>
                  </a:r>
                </a:p>
              </p:txBody>
            </p:sp>
          </p:grpSp>
          <p:sp>
            <p:nvSpPr>
              <p:cNvPr id="36882" name="Text Box 51"/>
              <p:cNvSpPr txBox="1">
                <a:spLocks noChangeArrowheads="1"/>
              </p:cNvSpPr>
              <p:nvPr/>
            </p:nvSpPr>
            <p:spPr bwMode="auto">
              <a:xfrm rot="-5400000">
                <a:off x="1857" y="1341"/>
                <a:ext cx="24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163</a:t>
                </a:r>
              </a:p>
            </p:txBody>
          </p:sp>
          <p:sp>
            <p:nvSpPr>
              <p:cNvPr id="36883" name="Text Box 52"/>
              <p:cNvSpPr txBox="1">
                <a:spLocks noChangeArrowheads="1"/>
              </p:cNvSpPr>
              <p:nvPr/>
            </p:nvSpPr>
            <p:spPr bwMode="auto">
              <a:xfrm rot="-5400000">
                <a:off x="2146" y="1342"/>
                <a:ext cx="24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975</a:t>
                </a:r>
              </a:p>
            </p:txBody>
          </p:sp>
          <p:sp>
            <p:nvSpPr>
              <p:cNvPr id="36884" name="Text Box 53"/>
              <p:cNvSpPr txBox="1">
                <a:spLocks noChangeArrowheads="1"/>
              </p:cNvSpPr>
              <p:nvPr/>
            </p:nvSpPr>
            <p:spPr bwMode="auto">
              <a:xfrm rot="-5400000">
                <a:off x="2394" y="1304"/>
                <a:ext cx="3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1972</a:t>
                </a:r>
              </a:p>
            </p:txBody>
          </p:sp>
          <p:sp>
            <p:nvSpPr>
              <p:cNvPr id="36885" name="Text Box 54"/>
              <p:cNvSpPr txBox="1">
                <a:spLocks noChangeArrowheads="1"/>
              </p:cNvSpPr>
              <p:nvPr/>
            </p:nvSpPr>
            <p:spPr bwMode="auto">
              <a:xfrm rot="-5400000">
                <a:off x="2685" y="1304"/>
                <a:ext cx="3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2188</a:t>
                </a:r>
              </a:p>
            </p:txBody>
          </p:sp>
          <p:sp>
            <p:nvSpPr>
              <p:cNvPr id="36886" name="Text Box 55"/>
              <p:cNvSpPr txBox="1">
                <a:spLocks noChangeArrowheads="1"/>
              </p:cNvSpPr>
              <p:nvPr/>
            </p:nvSpPr>
            <p:spPr bwMode="auto">
              <a:xfrm rot="-5400000">
                <a:off x="2975" y="1304"/>
                <a:ext cx="3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3529</a:t>
                </a:r>
              </a:p>
            </p:txBody>
          </p:sp>
          <p:sp>
            <p:nvSpPr>
              <p:cNvPr id="36887" name="Text Box 56"/>
              <p:cNvSpPr txBox="1">
                <a:spLocks noChangeArrowheads="1"/>
              </p:cNvSpPr>
              <p:nvPr/>
            </p:nvSpPr>
            <p:spPr bwMode="auto">
              <a:xfrm rot="16200000">
                <a:off x="3264" y="1301"/>
                <a:ext cx="32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4424</a:t>
                </a:r>
              </a:p>
            </p:txBody>
          </p:sp>
          <p:sp>
            <p:nvSpPr>
              <p:cNvPr id="36888" name="Text Box 57"/>
              <p:cNvSpPr txBox="1">
                <a:spLocks noChangeArrowheads="1"/>
              </p:cNvSpPr>
              <p:nvPr/>
            </p:nvSpPr>
            <p:spPr bwMode="auto">
              <a:xfrm rot="16200000">
                <a:off x="3556" y="1301"/>
                <a:ext cx="32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4961</a:t>
                </a:r>
              </a:p>
            </p:txBody>
          </p:sp>
          <p:sp>
            <p:nvSpPr>
              <p:cNvPr id="36889" name="Text Box 58"/>
              <p:cNvSpPr txBox="1">
                <a:spLocks noChangeArrowheads="1"/>
              </p:cNvSpPr>
              <p:nvPr/>
            </p:nvSpPr>
            <p:spPr bwMode="auto">
              <a:xfrm rot="16200000">
                <a:off x="3845" y="1301"/>
                <a:ext cx="32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5286</a:t>
                </a:r>
              </a:p>
            </p:txBody>
          </p:sp>
          <p:sp>
            <p:nvSpPr>
              <p:cNvPr id="36890" name="Text Box 59"/>
              <p:cNvSpPr txBox="1">
                <a:spLocks noChangeArrowheads="1"/>
              </p:cNvSpPr>
              <p:nvPr/>
            </p:nvSpPr>
            <p:spPr bwMode="auto">
              <a:xfrm rot="-5400000">
                <a:off x="4135" y="1301"/>
                <a:ext cx="3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000000"/>
                    </a:solidFill>
                    <a:latin typeface="Helvetica" pitchFamily="34" charset="0"/>
                  </a:rPr>
                  <a:t>7019</a:t>
                </a:r>
              </a:p>
            </p:txBody>
          </p:sp>
          <p:sp>
            <p:nvSpPr>
              <p:cNvPr id="36891" name="Text Box 61"/>
              <p:cNvSpPr txBox="1">
                <a:spLocks noChangeArrowheads="1"/>
              </p:cNvSpPr>
              <p:nvPr/>
            </p:nvSpPr>
            <p:spPr bwMode="auto">
              <a:xfrm>
                <a:off x="1610" y="1707"/>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892" name="Text Box 62"/>
              <p:cNvSpPr txBox="1">
                <a:spLocks noChangeArrowheads="1"/>
              </p:cNvSpPr>
              <p:nvPr/>
            </p:nvSpPr>
            <p:spPr bwMode="auto">
              <a:xfrm>
                <a:off x="1610" y="2023"/>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2</a:t>
                </a:r>
              </a:p>
            </p:txBody>
          </p:sp>
          <p:sp>
            <p:nvSpPr>
              <p:cNvPr id="36893" name="Text Box 63"/>
              <p:cNvSpPr txBox="1">
                <a:spLocks noChangeArrowheads="1"/>
              </p:cNvSpPr>
              <p:nvPr/>
            </p:nvSpPr>
            <p:spPr bwMode="auto">
              <a:xfrm>
                <a:off x="1607" y="235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3</a:t>
                </a:r>
              </a:p>
            </p:txBody>
          </p:sp>
          <p:sp>
            <p:nvSpPr>
              <p:cNvPr id="36894" name="Text Box 64"/>
              <p:cNvSpPr txBox="1">
                <a:spLocks noChangeArrowheads="1"/>
              </p:cNvSpPr>
              <p:nvPr/>
            </p:nvSpPr>
            <p:spPr bwMode="auto">
              <a:xfrm>
                <a:off x="1607" y="2684"/>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4</a:t>
                </a:r>
              </a:p>
            </p:txBody>
          </p:sp>
          <p:sp>
            <p:nvSpPr>
              <p:cNvPr id="36895" name="Text Box 65"/>
              <p:cNvSpPr txBox="1">
                <a:spLocks noChangeArrowheads="1"/>
              </p:cNvSpPr>
              <p:nvPr/>
            </p:nvSpPr>
            <p:spPr bwMode="auto">
              <a:xfrm>
                <a:off x="1607" y="3012"/>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5</a:t>
                </a:r>
              </a:p>
            </p:txBody>
          </p:sp>
          <p:sp>
            <p:nvSpPr>
              <p:cNvPr id="36896" name="Text Box 67"/>
              <p:cNvSpPr txBox="1">
                <a:spLocks noChangeArrowheads="1"/>
              </p:cNvSpPr>
              <p:nvPr/>
            </p:nvSpPr>
            <p:spPr bwMode="auto">
              <a:xfrm>
                <a:off x="1892"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897" name="Text Box 68"/>
              <p:cNvSpPr txBox="1">
                <a:spLocks noChangeArrowheads="1"/>
              </p:cNvSpPr>
              <p:nvPr/>
            </p:nvSpPr>
            <p:spPr bwMode="auto">
              <a:xfrm>
                <a:off x="2181"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2</a:t>
                </a:r>
              </a:p>
            </p:txBody>
          </p:sp>
          <p:sp>
            <p:nvSpPr>
              <p:cNvPr id="36898" name="Text Box 69"/>
              <p:cNvSpPr txBox="1">
                <a:spLocks noChangeArrowheads="1"/>
              </p:cNvSpPr>
              <p:nvPr/>
            </p:nvSpPr>
            <p:spPr bwMode="auto">
              <a:xfrm>
                <a:off x="2473"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899" name="Text Box 70"/>
              <p:cNvSpPr txBox="1">
                <a:spLocks noChangeArrowheads="1"/>
              </p:cNvSpPr>
              <p:nvPr/>
            </p:nvSpPr>
            <p:spPr bwMode="auto">
              <a:xfrm>
                <a:off x="2764"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900" name="Text Box 71"/>
              <p:cNvSpPr txBox="1">
                <a:spLocks noChangeArrowheads="1"/>
              </p:cNvSpPr>
              <p:nvPr/>
            </p:nvSpPr>
            <p:spPr bwMode="auto">
              <a:xfrm>
                <a:off x="3053"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901" name="Text Box 72"/>
              <p:cNvSpPr txBox="1">
                <a:spLocks noChangeArrowheads="1"/>
              </p:cNvSpPr>
              <p:nvPr/>
            </p:nvSpPr>
            <p:spPr bwMode="auto">
              <a:xfrm>
                <a:off x="3345"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4</a:t>
                </a:r>
              </a:p>
            </p:txBody>
          </p:sp>
          <p:sp>
            <p:nvSpPr>
              <p:cNvPr id="36902" name="Text Box 73"/>
              <p:cNvSpPr txBox="1">
                <a:spLocks noChangeArrowheads="1"/>
              </p:cNvSpPr>
              <p:nvPr/>
            </p:nvSpPr>
            <p:spPr bwMode="auto">
              <a:xfrm>
                <a:off x="3635"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2</a:t>
                </a:r>
              </a:p>
            </p:txBody>
          </p:sp>
          <p:sp>
            <p:nvSpPr>
              <p:cNvPr id="36903" name="Text Box 74"/>
              <p:cNvSpPr txBox="1">
                <a:spLocks noChangeArrowheads="1"/>
              </p:cNvSpPr>
              <p:nvPr/>
            </p:nvSpPr>
            <p:spPr bwMode="auto">
              <a:xfrm>
                <a:off x="3924"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1</a:t>
                </a:r>
              </a:p>
            </p:txBody>
          </p:sp>
          <p:sp>
            <p:nvSpPr>
              <p:cNvPr id="36904" name="Text Box 75"/>
              <p:cNvSpPr txBox="1">
                <a:spLocks noChangeArrowheads="1"/>
              </p:cNvSpPr>
              <p:nvPr/>
            </p:nvSpPr>
            <p:spPr bwMode="auto">
              <a:xfrm>
                <a:off x="4214" y="3339"/>
                <a:ext cx="10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000000"/>
                    </a:solidFill>
                    <a:latin typeface="Helvetica" pitchFamily="34" charset="0"/>
                  </a:rPr>
                  <a:t>3</a:t>
                </a:r>
              </a:p>
            </p:txBody>
          </p:sp>
        </p:grpSp>
      </p:grpSp>
      <p:sp>
        <p:nvSpPr>
          <p:cNvPr id="36871" name="Rectangle 76"/>
          <p:cNvSpPr>
            <a:spLocks noChangeAspect="1" noChangeArrowheads="1"/>
          </p:cNvSpPr>
          <p:nvPr/>
        </p:nvSpPr>
        <p:spPr bwMode="auto">
          <a:xfrm>
            <a:off x="1876425" y="5199064"/>
            <a:ext cx="168275" cy="238125"/>
          </a:xfrm>
          <a:prstGeom prst="rect">
            <a:avLst/>
          </a:prstGeom>
          <a:solidFill>
            <a:srgbClr val="FBF9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0" anchor="b"/>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endParaRPr lang="en-US" altLang="en-US" sz="3600" b="1" dirty="0">
              <a:solidFill>
                <a:srgbClr val="000000"/>
              </a:solidFill>
              <a:latin typeface="Courier New" pitchFamily="49" charset="0"/>
            </a:endParaRPr>
          </a:p>
        </p:txBody>
      </p:sp>
      <p:sp>
        <p:nvSpPr>
          <p:cNvPr id="36872" name="Text Box 77"/>
          <p:cNvSpPr txBox="1">
            <a:spLocks noChangeArrowheads="1"/>
          </p:cNvSpPr>
          <p:nvPr/>
        </p:nvSpPr>
        <p:spPr bwMode="auto">
          <a:xfrm>
            <a:off x="2139951" y="5230814"/>
            <a:ext cx="688975"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FFFFFF"/>
                </a:solidFill>
                <a:latin typeface="Arial" charset="0"/>
              </a:rPr>
              <a:t>Ancestral</a:t>
            </a:r>
          </a:p>
        </p:txBody>
      </p:sp>
      <p:sp>
        <p:nvSpPr>
          <p:cNvPr id="36873" name="Rectangle 78"/>
          <p:cNvSpPr>
            <a:spLocks noChangeAspect="1" noChangeArrowheads="1"/>
          </p:cNvSpPr>
          <p:nvPr/>
        </p:nvSpPr>
        <p:spPr bwMode="auto">
          <a:xfrm>
            <a:off x="3243263" y="5199064"/>
            <a:ext cx="166687" cy="238125"/>
          </a:xfrm>
          <a:prstGeom prst="rect">
            <a:avLst/>
          </a:prstGeom>
          <a:solidFill>
            <a:srgbClr val="CA020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0" anchor="b"/>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algn="ctr" eaLnBrk="1" fontAlgn="base" hangingPunct="1">
              <a:spcBef>
                <a:spcPct val="0"/>
              </a:spcBef>
              <a:spcAft>
                <a:spcPct val="0"/>
              </a:spcAft>
              <a:buFontTx/>
              <a:buNone/>
            </a:pPr>
            <a:endParaRPr lang="en-US" altLang="en-US" sz="3600" b="1" dirty="0">
              <a:solidFill>
                <a:srgbClr val="000000"/>
              </a:solidFill>
              <a:latin typeface="Courier New" pitchFamily="49" charset="0"/>
            </a:endParaRPr>
          </a:p>
        </p:txBody>
      </p:sp>
      <p:sp>
        <p:nvSpPr>
          <p:cNvPr id="36874" name="Text Box 79"/>
          <p:cNvSpPr txBox="1">
            <a:spLocks noChangeArrowheads="1"/>
          </p:cNvSpPr>
          <p:nvPr/>
        </p:nvSpPr>
        <p:spPr bwMode="auto">
          <a:xfrm>
            <a:off x="3532188" y="5237163"/>
            <a:ext cx="576262"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300" dirty="0">
                <a:solidFill>
                  <a:srgbClr val="FFFFFF"/>
                </a:solidFill>
                <a:latin typeface="Arial" charset="0"/>
              </a:rPr>
              <a:t>Derived</a:t>
            </a:r>
          </a:p>
        </p:txBody>
      </p:sp>
      <p:pic>
        <p:nvPicPr>
          <p:cNvPr id="36875" name="Picture 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889" y="2555875"/>
            <a:ext cx="4233862" cy="243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6" name="Text Box 85"/>
          <p:cNvSpPr txBox="1">
            <a:spLocks noChangeArrowheads="1"/>
          </p:cNvSpPr>
          <p:nvPr/>
        </p:nvSpPr>
        <p:spPr bwMode="auto">
          <a:xfrm>
            <a:off x="6305550" y="4995863"/>
            <a:ext cx="1506948" cy="24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FFFFFF"/>
                </a:solidFill>
                <a:latin typeface="Helvetica" pitchFamily="34" charset="0"/>
              </a:rPr>
              <a:t>Frequency class</a:t>
            </a:r>
          </a:p>
        </p:txBody>
      </p:sp>
      <p:sp>
        <p:nvSpPr>
          <p:cNvPr id="36877" name="Text Box 86"/>
          <p:cNvSpPr txBox="1">
            <a:spLocks noChangeArrowheads="1"/>
          </p:cNvSpPr>
          <p:nvPr/>
        </p:nvSpPr>
        <p:spPr bwMode="auto">
          <a:xfrm rot="-5400000">
            <a:off x="4433178" y="3452206"/>
            <a:ext cx="552284" cy="24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1600" dirty="0">
                <a:solidFill>
                  <a:srgbClr val="FFFFFF"/>
                </a:solidFill>
                <a:latin typeface="Helvetica" pitchFamily="34" charset="0"/>
              </a:rPr>
              <a:t>Count</a:t>
            </a:r>
          </a:p>
        </p:txBody>
      </p:sp>
      <p:sp>
        <p:nvSpPr>
          <p:cNvPr id="36878" name="Text Box 87"/>
          <p:cNvSpPr txBox="1">
            <a:spLocks noChangeArrowheads="1"/>
          </p:cNvSpPr>
          <p:nvPr/>
        </p:nvSpPr>
        <p:spPr bwMode="auto">
          <a:xfrm>
            <a:off x="5486401" y="2036763"/>
            <a:ext cx="33194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121275" eaLnBrk="0" hangingPunct="0">
              <a:spcBef>
                <a:spcPct val="20000"/>
              </a:spcBef>
              <a:buChar char="•"/>
              <a:defRPr sz="3200">
                <a:solidFill>
                  <a:schemeClr val="tx1"/>
                </a:solidFill>
                <a:latin typeface="Times New Roman" pitchFamily="18" charset="0"/>
                <a:ea typeface="MS PGothic" pitchFamily="34" charset="-128"/>
              </a:defRPr>
            </a:lvl1pPr>
            <a:lvl2pPr marL="742950" indent="-285750" defTabSz="5121275" eaLnBrk="0" hangingPunct="0">
              <a:spcBef>
                <a:spcPct val="20000"/>
              </a:spcBef>
              <a:buChar char="–"/>
              <a:defRPr sz="2800">
                <a:solidFill>
                  <a:schemeClr val="tx1"/>
                </a:solidFill>
                <a:latin typeface="Times New Roman" pitchFamily="18" charset="0"/>
                <a:ea typeface="MS PGothic" pitchFamily="34" charset="-128"/>
              </a:defRPr>
            </a:lvl2pPr>
            <a:lvl3pPr marL="1143000" indent="-228600" defTabSz="5121275" eaLnBrk="0" hangingPunct="0">
              <a:spcBef>
                <a:spcPct val="20000"/>
              </a:spcBef>
              <a:buChar char="•"/>
              <a:defRPr sz="2400">
                <a:solidFill>
                  <a:schemeClr val="tx1"/>
                </a:solidFill>
                <a:latin typeface="Times New Roman" pitchFamily="18" charset="0"/>
                <a:ea typeface="MS PGothic" pitchFamily="34" charset="-128"/>
              </a:defRPr>
            </a:lvl3pPr>
            <a:lvl4pPr marL="1600200" indent="-228600" defTabSz="5121275" eaLnBrk="0" hangingPunct="0">
              <a:spcBef>
                <a:spcPct val="20000"/>
              </a:spcBef>
              <a:buChar char="–"/>
              <a:defRPr sz="2000">
                <a:solidFill>
                  <a:schemeClr val="tx1"/>
                </a:solidFill>
                <a:latin typeface="Times New Roman" pitchFamily="18" charset="0"/>
                <a:ea typeface="MS PGothic" pitchFamily="34" charset="-128"/>
              </a:defRPr>
            </a:lvl4pPr>
            <a:lvl5pPr marL="2057400" indent="-228600" defTabSz="5121275" eaLnBrk="0" hangingPunct="0">
              <a:spcBef>
                <a:spcPct val="20000"/>
              </a:spcBef>
              <a:buChar char="»"/>
              <a:defRPr sz="2000">
                <a:solidFill>
                  <a:schemeClr val="tx1"/>
                </a:solidFill>
                <a:latin typeface="Times New Roman" pitchFamily="18" charset="0"/>
                <a:ea typeface="MS PGothic" pitchFamily="34" charset="-128"/>
              </a:defRPr>
            </a:lvl5pPr>
            <a:lvl6pPr marL="25146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defTabSz="5121275"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400" dirty="0">
                <a:solidFill>
                  <a:srgbClr val="FFC000"/>
                </a:solidFill>
                <a:latin typeface="Arial" charset="0"/>
              </a:rPr>
              <a:t>The frequency spectrum</a:t>
            </a:r>
          </a:p>
        </p:txBody>
      </p:sp>
    </p:spTree>
    <p:extLst>
      <p:ext uri="{BB962C8B-B14F-4D97-AF65-F5344CB8AC3E}">
        <p14:creationId xmlns:p14="http://schemas.microsoft.com/office/powerpoint/2010/main" val="155714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66750" y="457200"/>
            <a:ext cx="7772400" cy="1143000"/>
          </a:xfrm>
        </p:spPr>
        <p:txBody>
          <a:bodyPr/>
          <a:lstStyle/>
          <a:p>
            <a:pPr eaLnBrk="1" hangingPunct="1"/>
            <a:r>
              <a:rPr lang="en-US" altLang="en-US" sz="2800" dirty="0">
                <a:solidFill>
                  <a:srgbClr val="FFFF66"/>
                </a:solidFill>
                <a:latin typeface="Arial" charset="0"/>
              </a:rPr>
              <a:t>Theoretical expectation for the </a:t>
            </a:r>
            <a:br>
              <a:rPr lang="en-US" altLang="en-US" sz="2800" dirty="0">
                <a:solidFill>
                  <a:srgbClr val="FFFF66"/>
                </a:solidFill>
                <a:latin typeface="Arial" charset="0"/>
              </a:rPr>
            </a:br>
            <a:r>
              <a:rPr lang="en-US" altLang="en-US" sz="2800" dirty="0">
                <a:solidFill>
                  <a:srgbClr val="FFFF66"/>
                </a:solidFill>
                <a:latin typeface="Arial" charset="0"/>
              </a:rPr>
              <a:t>site frequency spectrum</a:t>
            </a:r>
          </a:p>
        </p:txBody>
      </p:sp>
      <p:sp>
        <p:nvSpPr>
          <p:cNvPr id="39939" name="Rectangle 3"/>
          <p:cNvSpPr>
            <a:spLocks noGrp="1" noChangeArrowheads="1"/>
          </p:cNvSpPr>
          <p:nvPr>
            <p:ph type="body" idx="1"/>
          </p:nvPr>
        </p:nvSpPr>
        <p:spPr>
          <a:xfrm>
            <a:off x="685800" y="1981200"/>
            <a:ext cx="7772400" cy="3429000"/>
          </a:xfrm>
        </p:spPr>
        <p:txBody>
          <a:bodyPr/>
          <a:lstStyle/>
          <a:p>
            <a:pPr eaLnBrk="1" hangingPunct="1">
              <a:lnSpc>
                <a:spcPct val="125000"/>
              </a:lnSpc>
              <a:spcBef>
                <a:spcPct val="50000"/>
              </a:spcBef>
            </a:pPr>
            <a:r>
              <a:rPr lang="en-US" altLang="en-US" sz="2400" dirty="0">
                <a:solidFill>
                  <a:schemeClr val="bg1"/>
                </a:solidFill>
              </a:rPr>
              <a:t>Under the infinite sites model, the expected number of</a:t>
            </a:r>
            <a:br>
              <a:rPr lang="en-US" altLang="en-US" sz="2400" dirty="0">
                <a:solidFill>
                  <a:schemeClr val="bg1"/>
                </a:solidFill>
              </a:rPr>
            </a:br>
            <a:r>
              <a:rPr lang="en-US" altLang="en-US" sz="2400" dirty="0">
                <a:solidFill>
                  <a:schemeClr val="bg1"/>
                </a:solidFill>
              </a:rPr>
              <a:t>	(Tajima 1989; Fu and Li 1993)</a:t>
            </a:r>
          </a:p>
          <a:p>
            <a:pPr eaLnBrk="1" hangingPunct="1">
              <a:lnSpc>
                <a:spcPct val="125000"/>
              </a:lnSpc>
              <a:spcBef>
                <a:spcPct val="50000"/>
              </a:spcBef>
              <a:buFontTx/>
              <a:buNone/>
            </a:pPr>
            <a:r>
              <a:rPr lang="en-US" altLang="en-US" sz="2400" dirty="0">
                <a:solidFill>
                  <a:schemeClr val="bg1"/>
                </a:solidFill>
              </a:rPr>
              <a:t/>
            </a:r>
            <a:br>
              <a:rPr lang="en-US" altLang="en-US" sz="2400" dirty="0">
                <a:solidFill>
                  <a:schemeClr val="bg1"/>
                </a:solidFill>
              </a:rPr>
            </a:br>
            <a:r>
              <a:rPr lang="en-US" altLang="en-US" sz="2400" dirty="0">
                <a:solidFill>
                  <a:schemeClr val="bg1"/>
                </a:solidFill>
              </a:rPr>
              <a:t>singletons is </a:t>
            </a:r>
            <a:r>
              <a:rPr lang="en-US" altLang="en-US" sz="2400" dirty="0">
                <a:solidFill>
                  <a:schemeClr val="bg1"/>
                </a:solidFill>
                <a:latin typeface="Symbol" pitchFamily="18" charset="2"/>
              </a:rPr>
              <a:t>q</a:t>
            </a:r>
            <a:r>
              <a:rPr lang="en-US" altLang="en-US" sz="2400" dirty="0">
                <a:solidFill>
                  <a:schemeClr val="bg1"/>
                </a:solidFill>
              </a:rPr>
              <a:t/>
            </a:r>
            <a:br>
              <a:rPr lang="en-US" altLang="en-US" sz="2400" dirty="0">
                <a:solidFill>
                  <a:schemeClr val="bg1"/>
                </a:solidFill>
              </a:rPr>
            </a:br>
            <a:r>
              <a:rPr lang="en-US" altLang="en-US" sz="2400" dirty="0">
                <a:solidFill>
                  <a:schemeClr val="bg1"/>
                </a:solidFill>
              </a:rPr>
              <a:t>doubletons is </a:t>
            </a:r>
            <a:r>
              <a:rPr lang="en-US" altLang="en-US" sz="2400" dirty="0">
                <a:solidFill>
                  <a:schemeClr val="bg1"/>
                </a:solidFill>
                <a:latin typeface="Symbol" pitchFamily="18" charset="2"/>
              </a:rPr>
              <a:t>q</a:t>
            </a:r>
            <a:r>
              <a:rPr lang="en-US" altLang="en-US" sz="2400" dirty="0">
                <a:solidFill>
                  <a:schemeClr val="bg1"/>
                </a:solidFill>
              </a:rPr>
              <a:t>/2</a:t>
            </a:r>
            <a:br>
              <a:rPr lang="en-US" altLang="en-US" sz="2400" dirty="0">
                <a:solidFill>
                  <a:schemeClr val="bg1"/>
                </a:solidFill>
              </a:rPr>
            </a:br>
            <a:r>
              <a:rPr lang="en-US" altLang="en-US" sz="2400" dirty="0">
                <a:solidFill>
                  <a:schemeClr val="bg1"/>
                </a:solidFill>
              </a:rPr>
              <a:t>tripletons is </a:t>
            </a:r>
            <a:r>
              <a:rPr lang="en-US" altLang="en-US" sz="2400" dirty="0">
                <a:solidFill>
                  <a:schemeClr val="bg1"/>
                </a:solidFill>
                <a:latin typeface="Symbol" pitchFamily="18" charset="2"/>
              </a:rPr>
              <a:t>q</a:t>
            </a:r>
            <a:r>
              <a:rPr lang="en-US" altLang="en-US" sz="2400" dirty="0">
                <a:solidFill>
                  <a:schemeClr val="bg1"/>
                </a:solidFill>
              </a:rPr>
              <a:t>/3</a:t>
            </a:r>
            <a:br>
              <a:rPr lang="en-US" altLang="en-US" sz="2400" dirty="0">
                <a:solidFill>
                  <a:schemeClr val="bg1"/>
                </a:solidFill>
              </a:rPr>
            </a:br>
            <a:r>
              <a:rPr lang="en-US" altLang="en-US" sz="2400" dirty="0">
                <a:solidFill>
                  <a:schemeClr val="bg1"/>
                </a:solidFill>
              </a:rPr>
              <a:t>…</a:t>
            </a:r>
            <a:br>
              <a:rPr lang="en-US" altLang="en-US" sz="2400" dirty="0">
                <a:solidFill>
                  <a:schemeClr val="bg1"/>
                </a:solidFill>
              </a:rPr>
            </a:br>
            <a:r>
              <a:rPr lang="en-US" altLang="en-US" sz="2400" i="1" dirty="0">
                <a:solidFill>
                  <a:schemeClr val="bg1"/>
                </a:solidFill>
              </a:rPr>
              <a:t>n</a:t>
            </a:r>
            <a:r>
              <a:rPr lang="en-US" altLang="en-US" sz="2400" dirty="0">
                <a:solidFill>
                  <a:schemeClr val="bg1"/>
                </a:solidFill>
              </a:rPr>
              <a:t>-pletons is </a:t>
            </a:r>
            <a:r>
              <a:rPr lang="en-US" altLang="en-US" sz="2400" dirty="0">
                <a:solidFill>
                  <a:schemeClr val="bg1"/>
                </a:solidFill>
                <a:latin typeface="Symbol" pitchFamily="18" charset="2"/>
              </a:rPr>
              <a:t>q</a:t>
            </a:r>
            <a:r>
              <a:rPr lang="en-US" altLang="en-US" sz="2400" dirty="0">
                <a:solidFill>
                  <a:schemeClr val="bg1"/>
                </a:solidFill>
              </a:rPr>
              <a:t>/</a:t>
            </a:r>
            <a:r>
              <a:rPr lang="en-US" altLang="en-US" sz="2400" i="1" dirty="0">
                <a:solidFill>
                  <a:schemeClr val="bg1"/>
                </a:solidFill>
              </a:rPr>
              <a:t>n</a:t>
            </a:r>
          </a:p>
          <a:p>
            <a:pPr eaLnBrk="1" hangingPunct="1"/>
            <a:endParaRPr lang="en-US" altLang="en-US" sz="2400" dirty="0">
              <a:solidFill>
                <a:schemeClr val="bg1"/>
              </a:solidFill>
            </a:endParaRPr>
          </a:p>
        </p:txBody>
      </p:sp>
      <p:sp>
        <p:nvSpPr>
          <p:cNvPr id="39940" name="Text Box 4"/>
          <p:cNvSpPr txBox="1">
            <a:spLocks noChangeArrowheads="1"/>
          </p:cNvSpPr>
          <p:nvPr/>
        </p:nvSpPr>
        <p:spPr bwMode="auto">
          <a:xfrm>
            <a:off x="685800" y="6019800"/>
            <a:ext cx="797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000" dirty="0">
                <a:solidFill>
                  <a:srgbClr val="CCCCFF"/>
                </a:solidFill>
              </a:rPr>
              <a:t>Note that the expected number of singletons is invariant across sample sizes!</a:t>
            </a:r>
          </a:p>
        </p:txBody>
      </p:sp>
    </p:spTree>
    <p:extLst>
      <p:ext uri="{BB962C8B-B14F-4D97-AF65-F5344CB8AC3E}">
        <p14:creationId xmlns:p14="http://schemas.microsoft.com/office/powerpoint/2010/main" val="2515062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86118" tIns="43059" rIns="86118" bIns="43059"/>
          <a:lstStyle/>
          <a:p>
            <a:pPr eaLnBrk="1" hangingPunct="1"/>
            <a:r>
              <a:rPr lang="en-US" altLang="en-US" sz="3200" dirty="0">
                <a:solidFill>
                  <a:srgbClr val="FFFF66"/>
                </a:solidFill>
                <a:latin typeface="Arial" charset="0"/>
              </a:rPr>
              <a:t>Nucleotide site frequency spectrum</a:t>
            </a:r>
            <a:br>
              <a:rPr lang="en-US" altLang="en-US" sz="3200" dirty="0">
                <a:solidFill>
                  <a:srgbClr val="FFFF66"/>
                </a:solidFill>
                <a:latin typeface="Arial" charset="0"/>
              </a:rPr>
            </a:br>
            <a:endParaRPr lang="en-US" altLang="en-US" sz="3200" i="1" dirty="0">
              <a:solidFill>
                <a:srgbClr val="FFFF66"/>
              </a:solidFill>
              <a:latin typeface="Arial" charset="0"/>
            </a:endParaRPr>
          </a:p>
        </p:txBody>
      </p:sp>
      <p:sp>
        <p:nvSpPr>
          <p:cNvPr id="37891" name="Rectangle 3"/>
          <p:cNvSpPr>
            <a:spLocks noChangeArrowheads="1"/>
          </p:cNvSpPr>
          <p:nvPr/>
        </p:nvSpPr>
        <p:spPr bwMode="auto">
          <a:xfrm>
            <a:off x="5402264" y="2452688"/>
            <a:ext cx="30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5" tIns="45718" rIns="91435" bIns="45718" anchor="ct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endParaRPr lang="en-US" altLang="en-US" sz="2400" dirty="0">
              <a:solidFill>
                <a:srgbClr val="000000"/>
              </a:solidFill>
            </a:endParaRPr>
          </a:p>
        </p:txBody>
      </p:sp>
      <p:pic>
        <p:nvPicPr>
          <p:cNvPr id="37892" name="Picture 7" descr="http://www.nature.com/srep/2011/111124/srep00169/images_article/srep00169-f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54150"/>
            <a:ext cx="69342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88510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l="29688" t="16667" r="16406" b="9375"/>
          <a:stretch>
            <a:fillRect/>
          </a:stretch>
        </p:blipFill>
        <p:spPr bwMode="auto">
          <a:xfrm>
            <a:off x="1782763" y="1066801"/>
            <a:ext cx="5257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685801" y="381001"/>
            <a:ext cx="7545829" cy="52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ea typeface="MS PGothic" pitchFamily="34" charset="-128"/>
              </a:defRPr>
            </a:lvl1pPr>
            <a:lvl2pPr marL="742950" indent="-285750" eaLnBrk="0" hangingPunct="0">
              <a:spcBef>
                <a:spcPct val="20000"/>
              </a:spcBef>
              <a:buChar char="–"/>
              <a:defRPr sz="2800">
                <a:solidFill>
                  <a:schemeClr val="tx1"/>
                </a:solidFill>
                <a:latin typeface="Times New Roman" pitchFamily="18" charset="0"/>
                <a:ea typeface="MS PGothic" pitchFamily="34" charset="-128"/>
              </a:defRPr>
            </a:lvl2pPr>
            <a:lvl3pPr marL="1143000" indent="-228600" eaLnBrk="0" hangingPunct="0">
              <a:spcBef>
                <a:spcPct val="20000"/>
              </a:spcBef>
              <a:buChar char="•"/>
              <a:defRPr sz="2400">
                <a:solidFill>
                  <a:schemeClr val="tx1"/>
                </a:solidFill>
                <a:latin typeface="Times New Roman" pitchFamily="18" charset="0"/>
                <a:ea typeface="MS PGothic" pitchFamily="34" charset="-128"/>
              </a:defRPr>
            </a:lvl3pPr>
            <a:lvl4pPr marL="1600200" indent="-228600" eaLnBrk="0" hangingPunct="0">
              <a:spcBef>
                <a:spcPct val="20000"/>
              </a:spcBef>
              <a:buChar char="–"/>
              <a:defRPr sz="2000">
                <a:solidFill>
                  <a:schemeClr val="tx1"/>
                </a:solidFill>
                <a:latin typeface="Times New Roman" pitchFamily="18" charset="0"/>
                <a:ea typeface="MS PGothic" pitchFamily="34" charset="-128"/>
              </a:defRPr>
            </a:lvl4pPr>
            <a:lvl5pPr marL="2057400" indent="-228600" eaLnBrk="0" hangingPunct="0">
              <a:spcBef>
                <a:spcPct val="20000"/>
              </a:spcBef>
              <a:buChar char="»"/>
              <a:defRPr sz="20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itchFamily="34" charset="-128"/>
              </a:defRPr>
            </a:lvl9pPr>
          </a:lstStyle>
          <a:p>
            <a:pPr eaLnBrk="1" fontAlgn="base" hangingPunct="1">
              <a:spcBef>
                <a:spcPct val="0"/>
              </a:spcBef>
              <a:spcAft>
                <a:spcPct val="0"/>
              </a:spcAft>
              <a:buFontTx/>
              <a:buNone/>
            </a:pPr>
            <a:r>
              <a:rPr lang="en-US" altLang="en-US" sz="2800" dirty="0">
                <a:solidFill>
                  <a:srgbClr val="FFFF66"/>
                </a:solidFill>
                <a:latin typeface="Arial" charset="0"/>
              </a:rPr>
              <a:t>Some observed human site frequency spectra</a:t>
            </a:r>
          </a:p>
        </p:txBody>
      </p:sp>
    </p:spTree>
    <p:extLst>
      <p:ext uri="{BB962C8B-B14F-4D97-AF65-F5344CB8AC3E}">
        <p14:creationId xmlns:p14="http://schemas.microsoft.com/office/powerpoint/2010/main" val="1438806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Infinite-sites practical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t>Follow the instructions in “InfiniteSites.txt” and do exercises to test your understanding of the infinite sites model.</a:t>
            </a:r>
            <a:endParaRPr lang="en-US" dirty="0"/>
          </a:p>
        </p:txBody>
      </p:sp>
    </p:spTree>
    <p:extLst>
      <p:ext uri="{BB962C8B-B14F-4D97-AF65-F5344CB8AC3E}">
        <p14:creationId xmlns:p14="http://schemas.microsoft.com/office/powerpoint/2010/main" val="1380669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84698"/>
            <a:ext cx="8229600" cy="1143000"/>
          </a:xfrm>
        </p:spPr>
        <p:txBody>
          <a:bodyPr>
            <a:normAutofit fontScale="90000"/>
          </a:bodyPr>
          <a:lstStyle/>
          <a:p>
            <a:r>
              <a:rPr lang="en-US" dirty="0" smtClean="0"/>
              <a:t>Estimation of recombination</a:t>
            </a:r>
            <a:br>
              <a:rPr lang="en-US" dirty="0" smtClean="0"/>
            </a:br>
            <a:r>
              <a:rPr lang="en-US" dirty="0"/>
              <a:t>(</a:t>
            </a:r>
            <a:r>
              <a:rPr lang="en-US" dirty="0" smtClean="0"/>
              <a:t>rho = </a:t>
            </a:r>
            <a:r>
              <a:rPr lang="el-GR" dirty="0" smtClean="0"/>
              <a:t>ρ</a:t>
            </a:r>
            <a:r>
              <a:rPr lang="en-US" dirty="0" smtClean="0"/>
              <a:t> = 4</a:t>
            </a:r>
            <a:r>
              <a:rPr lang="en-US" i="1" dirty="0" smtClean="0"/>
              <a:t>Nc</a:t>
            </a:r>
            <a:r>
              <a:rPr lang="en-US" dirty="0" smtClean="0"/>
              <a:t>)</a:t>
            </a:r>
            <a:endParaRPr lang="en-US" dirty="0"/>
          </a:p>
        </p:txBody>
      </p:sp>
      <p:sp>
        <p:nvSpPr>
          <p:cNvPr id="3" name="Content Placeholder 2"/>
          <p:cNvSpPr>
            <a:spLocks noGrp="1"/>
          </p:cNvSpPr>
          <p:nvPr>
            <p:ph idx="1"/>
          </p:nvPr>
        </p:nvSpPr>
        <p:spPr/>
        <p:txBody>
          <a:bodyPr/>
          <a:lstStyle/>
          <a:p>
            <a:r>
              <a:rPr lang="en-US" dirty="0" smtClean="0"/>
              <a:t>Direct estimation of recombination requires counts of meiotic exchanges.   </a:t>
            </a:r>
          </a:p>
          <a:p>
            <a:r>
              <a:rPr lang="en-US" dirty="0"/>
              <a:t>E</a:t>
            </a:r>
            <a:r>
              <a:rPr lang="en-US" dirty="0" smtClean="0"/>
              <a:t>ven rather huge pedigrees have relatively few meiotic exchanges.</a:t>
            </a:r>
          </a:p>
          <a:p>
            <a:r>
              <a:rPr lang="en-US" dirty="0" smtClean="0"/>
              <a:t>This means that pedigree-based linkage maps are of limited resolution (10 cM or so).</a:t>
            </a:r>
          </a:p>
          <a:p>
            <a:r>
              <a:rPr lang="en-US" dirty="0" smtClean="0"/>
              <a:t>Fine-scale recombination is better inferred INDIRECTLY from LINKAGE DISEQUILIBRIUM.</a:t>
            </a:r>
            <a:endParaRPr lang="en-US" dirty="0"/>
          </a:p>
        </p:txBody>
      </p:sp>
    </p:spTree>
    <p:extLst>
      <p:ext uri="{BB962C8B-B14F-4D97-AF65-F5344CB8AC3E}">
        <p14:creationId xmlns:p14="http://schemas.microsoft.com/office/powerpoint/2010/main" val="5811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1219201" y="2667000"/>
            <a:ext cx="2712592" cy="255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b="1" dirty="0">
                <a:latin typeface="Arial" charset="0"/>
              </a:rPr>
              <a:t>A</a:t>
            </a:r>
            <a:r>
              <a:rPr lang="en-US" altLang="en-US" dirty="0">
                <a:latin typeface="Arial" charset="0"/>
              </a:rPr>
              <a:t>                 </a:t>
            </a:r>
            <a:r>
              <a:rPr lang="en-US" altLang="en-US" b="1" dirty="0">
                <a:latin typeface="Arial" charset="0"/>
              </a:rPr>
              <a:t>C</a:t>
            </a:r>
          </a:p>
          <a:p>
            <a:pPr>
              <a:spcBef>
                <a:spcPct val="0"/>
              </a:spcBef>
              <a:buFontTx/>
              <a:buNone/>
            </a:pPr>
            <a:endParaRPr lang="en-US" altLang="en-US" dirty="0">
              <a:latin typeface="Arial" charset="0"/>
            </a:endParaRPr>
          </a:p>
          <a:p>
            <a:pPr>
              <a:spcBef>
                <a:spcPct val="0"/>
              </a:spcBef>
              <a:buFontTx/>
              <a:buNone/>
            </a:pPr>
            <a:endParaRPr lang="en-US" altLang="en-US" dirty="0">
              <a:latin typeface="Arial" charset="0"/>
            </a:endParaRPr>
          </a:p>
          <a:p>
            <a:pPr>
              <a:spcBef>
                <a:spcPct val="0"/>
              </a:spcBef>
              <a:buFontTx/>
              <a:buNone/>
            </a:pPr>
            <a:endParaRPr lang="en-US" altLang="en-US" dirty="0">
              <a:latin typeface="Arial" charset="0"/>
            </a:endParaRPr>
          </a:p>
          <a:p>
            <a:pPr>
              <a:spcBef>
                <a:spcPct val="0"/>
              </a:spcBef>
              <a:buFontTx/>
              <a:buNone/>
            </a:pPr>
            <a:r>
              <a:rPr lang="en-US" altLang="en-US" b="1" dirty="0">
                <a:latin typeface="Arial" charset="0"/>
              </a:rPr>
              <a:t>T</a:t>
            </a:r>
            <a:r>
              <a:rPr lang="en-US" altLang="en-US" dirty="0">
                <a:latin typeface="Arial" charset="0"/>
              </a:rPr>
              <a:t>                 </a:t>
            </a:r>
            <a:r>
              <a:rPr lang="en-US" altLang="en-US" b="1" dirty="0">
                <a:latin typeface="Arial" charset="0"/>
              </a:rPr>
              <a:t>G</a:t>
            </a:r>
          </a:p>
        </p:txBody>
      </p:sp>
      <p:sp>
        <p:nvSpPr>
          <p:cNvPr id="28675" name="Line 1027"/>
          <p:cNvSpPr>
            <a:spLocks noChangeShapeType="1"/>
          </p:cNvSpPr>
          <p:nvPr/>
        </p:nvSpPr>
        <p:spPr bwMode="auto">
          <a:xfrm>
            <a:off x="1676401" y="2971800"/>
            <a:ext cx="1676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76" name="Line 1028"/>
          <p:cNvSpPr>
            <a:spLocks noChangeShapeType="1"/>
          </p:cNvSpPr>
          <p:nvPr/>
        </p:nvSpPr>
        <p:spPr bwMode="auto">
          <a:xfrm>
            <a:off x="1676401" y="4876800"/>
            <a:ext cx="1676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77" name="Line 1029"/>
          <p:cNvSpPr>
            <a:spLocks noChangeShapeType="1"/>
          </p:cNvSpPr>
          <p:nvPr/>
        </p:nvSpPr>
        <p:spPr bwMode="auto">
          <a:xfrm>
            <a:off x="1447800" y="3276600"/>
            <a:ext cx="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78" name="Line 1030"/>
          <p:cNvSpPr>
            <a:spLocks noChangeShapeType="1"/>
          </p:cNvSpPr>
          <p:nvPr/>
        </p:nvSpPr>
        <p:spPr bwMode="auto">
          <a:xfrm>
            <a:off x="3657600" y="3276600"/>
            <a:ext cx="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79" name="Line 1031"/>
          <p:cNvSpPr>
            <a:spLocks noChangeShapeType="1"/>
          </p:cNvSpPr>
          <p:nvPr/>
        </p:nvSpPr>
        <p:spPr bwMode="auto">
          <a:xfrm flipV="1">
            <a:off x="1676401" y="3200400"/>
            <a:ext cx="1676400" cy="1447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80" name="Line 1032"/>
          <p:cNvSpPr>
            <a:spLocks noChangeShapeType="1"/>
          </p:cNvSpPr>
          <p:nvPr/>
        </p:nvSpPr>
        <p:spPr bwMode="auto">
          <a:xfrm>
            <a:off x="1676401" y="3276600"/>
            <a:ext cx="167640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81" name="Text Box 1033"/>
          <p:cNvSpPr txBox="1">
            <a:spLocks noChangeArrowheads="1"/>
          </p:cNvSpPr>
          <p:nvPr/>
        </p:nvSpPr>
        <p:spPr bwMode="auto">
          <a:xfrm>
            <a:off x="2133600" y="2563814"/>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0.108</a:t>
            </a:r>
          </a:p>
        </p:txBody>
      </p:sp>
      <p:sp>
        <p:nvSpPr>
          <p:cNvPr id="28682" name="Text Box 1034"/>
          <p:cNvSpPr txBox="1">
            <a:spLocks noChangeArrowheads="1"/>
          </p:cNvSpPr>
          <p:nvPr/>
        </p:nvSpPr>
        <p:spPr bwMode="auto">
          <a:xfrm>
            <a:off x="2133600" y="49530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0.068</a:t>
            </a:r>
            <a:endParaRPr lang="en-US" altLang="en-US" sz="2400" dirty="0"/>
          </a:p>
        </p:txBody>
      </p:sp>
      <p:sp>
        <p:nvSpPr>
          <p:cNvPr id="28683" name="Text Box 1035"/>
          <p:cNvSpPr txBox="1">
            <a:spLocks noChangeArrowheads="1"/>
          </p:cNvSpPr>
          <p:nvPr/>
        </p:nvSpPr>
        <p:spPr bwMode="auto">
          <a:xfrm>
            <a:off x="3733800" y="3733800"/>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0.089</a:t>
            </a:r>
            <a:endParaRPr lang="en-US" altLang="en-US" sz="2400" dirty="0"/>
          </a:p>
        </p:txBody>
      </p:sp>
      <p:sp>
        <p:nvSpPr>
          <p:cNvPr id="28684" name="Text Box 1036"/>
          <p:cNvSpPr txBox="1">
            <a:spLocks noChangeArrowheads="1"/>
          </p:cNvSpPr>
          <p:nvPr/>
        </p:nvSpPr>
        <p:spPr bwMode="auto">
          <a:xfrm>
            <a:off x="685800" y="36576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0.071</a:t>
            </a:r>
            <a:endParaRPr lang="en-US" altLang="en-US" sz="2400" dirty="0"/>
          </a:p>
        </p:txBody>
      </p:sp>
      <p:sp>
        <p:nvSpPr>
          <p:cNvPr id="28685" name="Text Box 1037"/>
          <p:cNvSpPr txBox="1">
            <a:spLocks noChangeArrowheads="1"/>
          </p:cNvSpPr>
          <p:nvPr/>
        </p:nvSpPr>
        <p:spPr bwMode="auto">
          <a:xfrm>
            <a:off x="1981200" y="42672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0.354</a:t>
            </a:r>
            <a:endParaRPr lang="en-US" altLang="en-US" sz="2400" dirty="0"/>
          </a:p>
        </p:txBody>
      </p:sp>
      <p:sp>
        <p:nvSpPr>
          <p:cNvPr id="28686" name="Text Box 1038"/>
          <p:cNvSpPr txBox="1">
            <a:spLocks noChangeArrowheads="1"/>
          </p:cNvSpPr>
          <p:nvPr/>
        </p:nvSpPr>
        <p:spPr bwMode="auto">
          <a:xfrm>
            <a:off x="1981200" y="3276600"/>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0.308</a:t>
            </a:r>
            <a:endParaRPr lang="en-US" altLang="en-US" sz="2400" dirty="0"/>
          </a:p>
        </p:txBody>
      </p:sp>
      <p:sp>
        <p:nvSpPr>
          <p:cNvPr id="28687" name="Text Box 1039"/>
          <p:cNvSpPr txBox="1">
            <a:spLocks noChangeArrowheads="1"/>
          </p:cNvSpPr>
          <p:nvPr/>
        </p:nvSpPr>
        <p:spPr bwMode="auto">
          <a:xfrm>
            <a:off x="5257800" y="2667000"/>
            <a:ext cx="2712592" cy="255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b="1" dirty="0">
                <a:latin typeface="Arial" charset="0"/>
              </a:rPr>
              <a:t>A</a:t>
            </a:r>
            <a:r>
              <a:rPr lang="en-US" altLang="en-US" dirty="0">
                <a:latin typeface="Arial" charset="0"/>
              </a:rPr>
              <a:t>                 </a:t>
            </a:r>
            <a:r>
              <a:rPr lang="en-US" altLang="en-US" b="1" dirty="0">
                <a:latin typeface="Arial" charset="0"/>
              </a:rPr>
              <a:t>C</a:t>
            </a:r>
          </a:p>
          <a:p>
            <a:pPr>
              <a:spcBef>
                <a:spcPct val="0"/>
              </a:spcBef>
              <a:buFontTx/>
              <a:buNone/>
            </a:pPr>
            <a:endParaRPr lang="en-US" altLang="en-US" dirty="0">
              <a:latin typeface="Arial" charset="0"/>
            </a:endParaRPr>
          </a:p>
          <a:p>
            <a:pPr>
              <a:spcBef>
                <a:spcPct val="0"/>
              </a:spcBef>
              <a:buFontTx/>
              <a:buNone/>
            </a:pPr>
            <a:endParaRPr lang="en-US" altLang="en-US" dirty="0">
              <a:latin typeface="Arial" charset="0"/>
            </a:endParaRPr>
          </a:p>
          <a:p>
            <a:pPr>
              <a:spcBef>
                <a:spcPct val="0"/>
              </a:spcBef>
              <a:buFontTx/>
              <a:buNone/>
            </a:pPr>
            <a:endParaRPr lang="en-US" altLang="en-US" dirty="0">
              <a:latin typeface="Arial" charset="0"/>
            </a:endParaRPr>
          </a:p>
          <a:p>
            <a:pPr>
              <a:spcBef>
                <a:spcPct val="0"/>
              </a:spcBef>
              <a:buFontTx/>
              <a:buNone/>
            </a:pPr>
            <a:r>
              <a:rPr lang="en-US" altLang="en-US" b="1" dirty="0">
                <a:latin typeface="Arial" charset="0"/>
              </a:rPr>
              <a:t>T</a:t>
            </a:r>
            <a:r>
              <a:rPr lang="en-US" altLang="en-US" dirty="0">
                <a:latin typeface="Arial" charset="0"/>
              </a:rPr>
              <a:t>                 </a:t>
            </a:r>
            <a:r>
              <a:rPr lang="en-US" altLang="en-US" b="1" dirty="0">
                <a:latin typeface="Arial" charset="0"/>
              </a:rPr>
              <a:t>G</a:t>
            </a:r>
          </a:p>
        </p:txBody>
      </p:sp>
      <p:sp>
        <p:nvSpPr>
          <p:cNvPr id="28688" name="Line 1040"/>
          <p:cNvSpPr>
            <a:spLocks noChangeShapeType="1"/>
          </p:cNvSpPr>
          <p:nvPr/>
        </p:nvSpPr>
        <p:spPr bwMode="auto">
          <a:xfrm>
            <a:off x="5715000" y="2971800"/>
            <a:ext cx="1676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89" name="Line 1041"/>
          <p:cNvSpPr>
            <a:spLocks noChangeShapeType="1"/>
          </p:cNvSpPr>
          <p:nvPr/>
        </p:nvSpPr>
        <p:spPr bwMode="auto">
          <a:xfrm>
            <a:off x="5715000" y="4876800"/>
            <a:ext cx="1676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90" name="Line 1042"/>
          <p:cNvSpPr>
            <a:spLocks noChangeShapeType="1"/>
          </p:cNvSpPr>
          <p:nvPr/>
        </p:nvSpPr>
        <p:spPr bwMode="auto">
          <a:xfrm>
            <a:off x="5486400" y="3276600"/>
            <a:ext cx="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91" name="Line 1043"/>
          <p:cNvSpPr>
            <a:spLocks noChangeShapeType="1"/>
          </p:cNvSpPr>
          <p:nvPr/>
        </p:nvSpPr>
        <p:spPr bwMode="auto">
          <a:xfrm>
            <a:off x="7696200" y="3276600"/>
            <a:ext cx="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92" name="Line 1044"/>
          <p:cNvSpPr>
            <a:spLocks noChangeShapeType="1"/>
          </p:cNvSpPr>
          <p:nvPr/>
        </p:nvSpPr>
        <p:spPr bwMode="auto">
          <a:xfrm flipV="1">
            <a:off x="5715000" y="3200400"/>
            <a:ext cx="1676400" cy="1447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93" name="Line 1045"/>
          <p:cNvSpPr>
            <a:spLocks noChangeShapeType="1"/>
          </p:cNvSpPr>
          <p:nvPr/>
        </p:nvSpPr>
        <p:spPr bwMode="auto">
          <a:xfrm>
            <a:off x="5715000" y="3276600"/>
            <a:ext cx="167640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1435" tIns="45718" rIns="91435" bIns="45718"/>
          <a:lstStyle/>
          <a:p>
            <a:endParaRPr lang="en-US" dirty="0"/>
          </a:p>
        </p:txBody>
      </p:sp>
      <p:sp>
        <p:nvSpPr>
          <p:cNvPr id="28694" name="Text Box 1046"/>
          <p:cNvSpPr txBox="1">
            <a:spLocks noChangeArrowheads="1"/>
          </p:cNvSpPr>
          <p:nvPr/>
        </p:nvSpPr>
        <p:spPr bwMode="auto">
          <a:xfrm>
            <a:off x="6172200" y="2563814"/>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0.111</a:t>
            </a:r>
          </a:p>
        </p:txBody>
      </p:sp>
      <p:sp>
        <p:nvSpPr>
          <p:cNvPr id="28695" name="Text Box 1047"/>
          <p:cNvSpPr txBox="1">
            <a:spLocks noChangeArrowheads="1"/>
          </p:cNvSpPr>
          <p:nvPr/>
        </p:nvSpPr>
        <p:spPr bwMode="auto">
          <a:xfrm>
            <a:off x="6172200" y="49530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0.103</a:t>
            </a:r>
            <a:endParaRPr lang="en-US" altLang="en-US" sz="2400" dirty="0"/>
          </a:p>
        </p:txBody>
      </p:sp>
      <p:sp>
        <p:nvSpPr>
          <p:cNvPr id="28696" name="Text Box 1048"/>
          <p:cNvSpPr txBox="1">
            <a:spLocks noChangeArrowheads="1"/>
          </p:cNvSpPr>
          <p:nvPr/>
        </p:nvSpPr>
        <p:spPr bwMode="auto">
          <a:xfrm>
            <a:off x="7772400" y="3733800"/>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0.143</a:t>
            </a:r>
            <a:endParaRPr lang="en-US" altLang="en-US" sz="2400" dirty="0"/>
          </a:p>
        </p:txBody>
      </p:sp>
      <p:sp>
        <p:nvSpPr>
          <p:cNvPr id="28697" name="Text Box 1049"/>
          <p:cNvSpPr txBox="1">
            <a:spLocks noChangeArrowheads="1"/>
          </p:cNvSpPr>
          <p:nvPr/>
        </p:nvSpPr>
        <p:spPr bwMode="auto">
          <a:xfrm>
            <a:off x="6019800" y="42672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0.274</a:t>
            </a:r>
            <a:endParaRPr lang="en-US" altLang="en-US" sz="2400" dirty="0"/>
          </a:p>
        </p:txBody>
      </p:sp>
      <p:sp>
        <p:nvSpPr>
          <p:cNvPr id="28698" name="Text Box 1050"/>
          <p:cNvSpPr txBox="1">
            <a:spLocks noChangeArrowheads="1"/>
          </p:cNvSpPr>
          <p:nvPr/>
        </p:nvSpPr>
        <p:spPr bwMode="auto">
          <a:xfrm>
            <a:off x="6019800" y="3276600"/>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0.278</a:t>
            </a:r>
            <a:endParaRPr lang="en-US" altLang="en-US" sz="2400" dirty="0"/>
          </a:p>
        </p:txBody>
      </p:sp>
      <p:sp>
        <p:nvSpPr>
          <p:cNvPr id="28699" name="Text Box 1051"/>
          <p:cNvSpPr txBox="1">
            <a:spLocks noChangeArrowheads="1"/>
          </p:cNvSpPr>
          <p:nvPr/>
        </p:nvSpPr>
        <p:spPr bwMode="auto">
          <a:xfrm>
            <a:off x="4800600" y="3657601"/>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dirty="0"/>
              <a:t>0.090</a:t>
            </a:r>
          </a:p>
        </p:txBody>
      </p:sp>
      <p:sp>
        <p:nvSpPr>
          <p:cNvPr id="28700" name="Text Box 1052"/>
          <p:cNvSpPr txBox="1">
            <a:spLocks noChangeArrowheads="1"/>
          </p:cNvSpPr>
          <p:nvPr/>
        </p:nvSpPr>
        <p:spPr bwMode="auto">
          <a:xfrm>
            <a:off x="2895600" y="228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endParaRPr lang="en-US" altLang="en-US" sz="2400" dirty="0"/>
          </a:p>
        </p:txBody>
      </p:sp>
      <p:sp>
        <p:nvSpPr>
          <p:cNvPr id="28701" name="Text Box 1053"/>
          <p:cNvSpPr txBox="1">
            <a:spLocks noChangeArrowheads="1"/>
          </p:cNvSpPr>
          <p:nvPr/>
        </p:nvSpPr>
        <p:spPr bwMode="auto">
          <a:xfrm>
            <a:off x="750889" y="1944689"/>
            <a:ext cx="76469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dirty="0">
                <a:solidFill>
                  <a:srgbClr val="3366FF"/>
                </a:solidFill>
                <a:latin typeface="Arial" charset="0"/>
              </a:rPr>
              <a:t>Human-mouse divergence          Human polymorphism</a:t>
            </a:r>
          </a:p>
        </p:txBody>
      </p:sp>
      <p:sp>
        <p:nvSpPr>
          <p:cNvPr id="26654" name="Text Box 1054"/>
          <p:cNvSpPr txBox="1">
            <a:spLocks noChangeArrowheads="1"/>
          </p:cNvSpPr>
          <p:nvPr/>
        </p:nvSpPr>
        <p:spPr bwMode="auto">
          <a:xfrm>
            <a:off x="457200" y="609601"/>
            <a:ext cx="815340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r>
              <a:rPr lang="en-US" altLang="en-US" sz="2800" dirty="0" smtClean="0">
                <a:latin typeface="+mj-lt"/>
              </a:rPr>
              <a:t>Mutations as seen through SUBSTITUTIONS and SNPs.</a:t>
            </a:r>
            <a:endParaRPr lang="en-US" altLang="en-US" sz="2800" dirty="0">
              <a:latin typeface="+mj-lt"/>
            </a:endParaRPr>
          </a:p>
        </p:txBody>
      </p:sp>
    </p:spTree>
    <p:extLst>
      <p:ext uri="{BB962C8B-B14F-4D97-AF65-F5344CB8AC3E}">
        <p14:creationId xmlns:p14="http://schemas.microsoft.com/office/powerpoint/2010/main" val="409732716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447800" y="381000"/>
            <a:ext cx="6092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914400" eaLnBrk="1" fontAlgn="base" hangingPunct="1">
              <a:spcBef>
                <a:spcPct val="0"/>
              </a:spcBef>
              <a:spcAft>
                <a:spcPct val="0"/>
              </a:spcAft>
              <a:buFontTx/>
              <a:buNone/>
            </a:pPr>
            <a:r>
              <a:rPr lang="en-US" altLang="en-US" dirty="0" smtClean="0">
                <a:solidFill>
                  <a:srgbClr val="FFFF00"/>
                </a:solidFill>
                <a:latin typeface="Arial" charset="0"/>
              </a:rPr>
              <a:t>Linkage disequilibrium measures</a:t>
            </a:r>
          </a:p>
        </p:txBody>
      </p:sp>
      <p:sp>
        <p:nvSpPr>
          <p:cNvPr id="9219" name="Text Box 3"/>
          <p:cNvSpPr txBox="1">
            <a:spLocks noChangeArrowheads="1"/>
          </p:cNvSpPr>
          <p:nvPr/>
        </p:nvSpPr>
        <p:spPr bwMode="auto">
          <a:xfrm>
            <a:off x="685800" y="1524000"/>
            <a:ext cx="799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914400" eaLnBrk="1" fontAlgn="base" hangingPunct="1">
              <a:spcBef>
                <a:spcPct val="50000"/>
              </a:spcBef>
              <a:spcAft>
                <a:spcPct val="0"/>
              </a:spcAft>
              <a:buClr>
                <a:srgbClr val="00FF00"/>
              </a:buClr>
            </a:pPr>
            <a:endParaRPr lang="en-US" altLang="en-US" sz="2400" dirty="0" smtClean="0">
              <a:solidFill>
                <a:srgbClr val="FFFFFF"/>
              </a:solidFill>
            </a:endParaRPr>
          </a:p>
        </p:txBody>
      </p:sp>
      <p:sp>
        <p:nvSpPr>
          <p:cNvPr id="9220" name="Text Box 4"/>
          <p:cNvSpPr txBox="1">
            <a:spLocks noChangeArrowheads="1"/>
          </p:cNvSpPr>
          <p:nvPr/>
        </p:nvSpPr>
        <p:spPr bwMode="auto">
          <a:xfrm>
            <a:off x="1508125" y="1793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914400" eaLnBrk="1" fontAlgn="base" hangingPunct="1">
              <a:spcBef>
                <a:spcPct val="0"/>
              </a:spcBef>
              <a:spcAft>
                <a:spcPct val="0"/>
              </a:spcAft>
              <a:buFontTx/>
              <a:buNone/>
            </a:pPr>
            <a:endParaRPr lang="en-US" altLang="en-US" sz="2400" dirty="0" smtClean="0">
              <a:solidFill>
                <a:srgbClr val="000000"/>
              </a:solidFill>
            </a:endParaRPr>
          </a:p>
        </p:txBody>
      </p:sp>
      <p:sp>
        <p:nvSpPr>
          <p:cNvPr id="9221" name="Rectangle 5"/>
          <p:cNvSpPr>
            <a:spLocks noChangeArrowheads="1"/>
          </p:cNvSpPr>
          <p:nvPr/>
        </p:nvSpPr>
        <p:spPr bwMode="auto">
          <a:xfrm>
            <a:off x="685800" y="1295400"/>
            <a:ext cx="7615931" cy="260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914400" eaLnBrk="1" fontAlgn="base" hangingPunct="1">
              <a:spcBef>
                <a:spcPct val="0"/>
              </a:spcBef>
              <a:spcAft>
                <a:spcPct val="0"/>
              </a:spcAft>
              <a:buFontTx/>
              <a:buNone/>
            </a:pPr>
            <a:r>
              <a:rPr lang="en-US" altLang="en-US" sz="2200" dirty="0" smtClean="0">
                <a:solidFill>
                  <a:srgbClr val="FFFFFF"/>
                </a:solidFill>
              </a:rPr>
              <a:t>From the preceding equations for </a:t>
            </a:r>
            <a:r>
              <a:rPr lang="en-US" altLang="en-US" sz="2200" i="1" dirty="0" smtClean="0">
                <a:solidFill>
                  <a:srgbClr val="FFFFFF"/>
                </a:solidFill>
              </a:rPr>
              <a:t>D</a:t>
            </a:r>
            <a:r>
              <a:rPr lang="en-US" altLang="en-US" sz="2200" dirty="0" smtClean="0">
                <a:solidFill>
                  <a:srgbClr val="FFFFFF"/>
                </a:solidFill>
              </a:rPr>
              <a:t>, note that we can also write:</a:t>
            </a:r>
          </a:p>
          <a:p>
            <a:pPr defTabSz="914400" eaLnBrk="1" fontAlgn="base" hangingPunct="1">
              <a:spcBef>
                <a:spcPct val="0"/>
              </a:spcBef>
              <a:spcAft>
                <a:spcPct val="0"/>
              </a:spcAft>
              <a:buFontTx/>
              <a:buNone/>
            </a:pPr>
            <a:endParaRPr lang="en-US" altLang="en-US" sz="2200" dirty="0" smtClean="0">
              <a:solidFill>
                <a:srgbClr val="FFFFFF"/>
              </a:solidFill>
            </a:endParaRPr>
          </a:p>
          <a:p>
            <a:pPr defTabSz="914400" eaLnBrk="1" fontAlgn="base" hangingPunct="1">
              <a:spcBef>
                <a:spcPct val="0"/>
              </a:spcBef>
              <a:spcAft>
                <a:spcPct val="0"/>
              </a:spcAft>
              <a:buFontTx/>
              <a:buNone/>
            </a:pPr>
            <a:r>
              <a:rPr lang="en-US" altLang="en-US" sz="2200" dirty="0" smtClean="0">
                <a:solidFill>
                  <a:srgbClr val="FFFFFF"/>
                </a:solidFill>
              </a:rPr>
              <a:t>		</a:t>
            </a:r>
            <a:r>
              <a:rPr lang="en-US" altLang="en-US" i="1" dirty="0" smtClean="0">
                <a:solidFill>
                  <a:srgbClr val="FFFFFF"/>
                </a:solidFill>
              </a:rPr>
              <a:t>D</a:t>
            </a:r>
            <a:r>
              <a:rPr lang="en-US" altLang="en-US" dirty="0" smtClean="0">
                <a:solidFill>
                  <a:srgbClr val="FFFFFF"/>
                </a:solidFill>
              </a:rPr>
              <a:t> = </a:t>
            </a:r>
            <a:r>
              <a:rPr lang="en-US" altLang="en-US" i="1" dirty="0" smtClean="0">
                <a:solidFill>
                  <a:srgbClr val="FFFFFF"/>
                </a:solidFill>
              </a:rPr>
              <a:t>p</a:t>
            </a:r>
            <a:r>
              <a:rPr lang="en-US" altLang="en-US" i="1" baseline="-25000" dirty="0" smtClean="0">
                <a:solidFill>
                  <a:srgbClr val="FFFFFF"/>
                </a:solidFill>
              </a:rPr>
              <a:t>AB</a:t>
            </a:r>
            <a:r>
              <a:rPr lang="en-US" altLang="en-US" i="1" dirty="0" smtClean="0">
                <a:solidFill>
                  <a:srgbClr val="FFFFFF"/>
                </a:solidFill>
              </a:rPr>
              <a:t>p</a:t>
            </a:r>
            <a:r>
              <a:rPr lang="en-US" altLang="en-US" i="1" baseline="-25000" dirty="0" smtClean="0">
                <a:solidFill>
                  <a:srgbClr val="FFFFFF"/>
                </a:solidFill>
              </a:rPr>
              <a:t>ab</a:t>
            </a:r>
            <a:r>
              <a:rPr lang="en-US" altLang="en-US" dirty="0" smtClean="0">
                <a:solidFill>
                  <a:srgbClr val="FFFFFF"/>
                </a:solidFill>
              </a:rPr>
              <a:t> – </a:t>
            </a:r>
            <a:r>
              <a:rPr lang="en-US" altLang="en-US" i="1" dirty="0" smtClean="0">
                <a:solidFill>
                  <a:srgbClr val="FFFFFF"/>
                </a:solidFill>
              </a:rPr>
              <a:t>p</a:t>
            </a:r>
            <a:r>
              <a:rPr lang="en-US" altLang="en-US" i="1" baseline="-25000" dirty="0" smtClean="0">
                <a:solidFill>
                  <a:srgbClr val="FFFFFF"/>
                </a:solidFill>
              </a:rPr>
              <a:t>Ab</a:t>
            </a:r>
            <a:r>
              <a:rPr lang="en-US" altLang="en-US" i="1" dirty="0" smtClean="0">
                <a:solidFill>
                  <a:srgbClr val="FFFFFF"/>
                </a:solidFill>
              </a:rPr>
              <a:t>p</a:t>
            </a:r>
            <a:r>
              <a:rPr lang="en-US" altLang="en-US" i="1" baseline="-25000" dirty="0" smtClean="0">
                <a:solidFill>
                  <a:srgbClr val="FFFFFF"/>
                </a:solidFill>
              </a:rPr>
              <a:t>aB</a:t>
            </a:r>
          </a:p>
          <a:p>
            <a:pPr defTabSz="914400" eaLnBrk="1" fontAlgn="base" hangingPunct="1">
              <a:spcBef>
                <a:spcPct val="0"/>
              </a:spcBef>
              <a:spcAft>
                <a:spcPct val="0"/>
              </a:spcAft>
              <a:buFontTx/>
              <a:buNone/>
            </a:pPr>
            <a:endParaRPr lang="en-US" altLang="en-US" i="1" baseline="-25000" dirty="0" smtClean="0">
              <a:solidFill>
                <a:srgbClr val="FFFFFF"/>
              </a:solidFill>
            </a:endParaRPr>
          </a:p>
          <a:p>
            <a:pPr defTabSz="914400" eaLnBrk="1" fontAlgn="base" hangingPunct="1">
              <a:spcBef>
                <a:spcPct val="0"/>
              </a:spcBef>
              <a:spcAft>
                <a:spcPct val="0"/>
              </a:spcAft>
              <a:buFontTx/>
              <a:buNone/>
            </a:pPr>
            <a:r>
              <a:rPr lang="en-US" altLang="en-US" sz="2200" dirty="0" smtClean="0">
                <a:solidFill>
                  <a:srgbClr val="FFFFFF"/>
                </a:solidFill>
              </a:rPr>
              <a:t>The maximum value </a:t>
            </a:r>
            <a:r>
              <a:rPr lang="en-US" altLang="en-US" sz="2200" i="1" dirty="0" smtClean="0">
                <a:solidFill>
                  <a:srgbClr val="FFFFFF"/>
                </a:solidFill>
              </a:rPr>
              <a:t>D</a:t>
            </a:r>
            <a:r>
              <a:rPr lang="en-US" altLang="en-US" sz="2200" dirty="0" smtClean="0">
                <a:solidFill>
                  <a:srgbClr val="FFFFFF"/>
                </a:solidFill>
              </a:rPr>
              <a:t> could ever have is if </a:t>
            </a:r>
            <a:r>
              <a:rPr lang="en-US" altLang="en-US" sz="2200" i="1" dirty="0" smtClean="0">
                <a:solidFill>
                  <a:srgbClr val="FFFFFF"/>
                </a:solidFill>
              </a:rPr>
              <a:t>p</a:t>
            </a:r>
            <a:r>
              <a:rPr lang="en-US" altLang="en-US" sz="2200" i="1" baseline="-25000" dirty="0" smtClean="0">
                <a:solidFill>
                  <a:srgbClr val="FFFFFF"/>
                </a:solidFill>
              </a:rPr>
              <a:t>AB</a:t>
            </a:r>
            <a:r>
              <a:rPr lang="en-US" altLang="en-US" sz="2200" dirty="0" smtClean="0">
                <a:solidFill>
                  <a:srgbClr val="FFFFFF"/>
                </a:solidFill>
              </a:rPr>
              <a:t> = </a:t>
            </a:r>
            <a:r>
              <a:rPr lang="en-US" altLang="en-US" sz="2200" i="1" dirty="0" smtClean="0">
                <a:solidFill>
                  <a:srgbClr val="FFFFFF"/>
                </a:solidFill>
              </a:rPr>
              <a:t>p</a:t>
            </a:r>
            <a:r>
              <a:rPr lang="en-US" altLang="en-US" sz="2200" i="1" baseline="-25000" dirty="0" smtClean="0">
                <a:solidFill>
                  <a:srgbClr val="FFFFFF"/>
                </a:solidFill>
              </a:rPr>
              <a:t>ab</a:t>
            </a:r>
            <a:r>
              <a:rPr lang="en-US" altLang="en-US" sz="2200" dirty="0" smtClean="0">
                <a:solidFill>
                  <a:srgbClr val="FFFFFF"/>
                </a:solidFill>
              </a:rPr>
              <a:t> = ½.  When</a:t>
            </a:r>
          </a:p>
          <a:p>
            <a:pPr defTabSz="914400" eaLnBrk="1" fontAlgn="base" hangingPunct="1">
              <a:spcBef>
                <a:spcPct val="0"/>
              </a:spcBef>
              <a:spcAft>
                <a:spcPct val="0"/>
              </a:spcAft>
              <a:buFontTx/>
              <a:buNone/>
            </a:pPr>
            <a:r>
              <a:rPr lang="en-US" altLang="en-US" sz="2200" dirty="0" smtClean="0">
                <a:solidFill>
                  <a:srgbClr val="FFFFFF"/>
                </a:solidFill>
              </a:rPr>
              <a:t>this is so, </a:t>
            </a:r>
            <a:r>
              <a:rPr lang="en-US" altLang="en-US" sz="2200" i="1" dirty="0" smtClean="0">
                <a:solidFill>
                  <a:srgbClr val="FFFFFF"/>
                </a:solidFill>
              </a:rPr>
              <a:t>D</a:t>
            </a:r>
            <a:r>
              <a:rPr lang="en-US" altLang="en-US" sz="2200" dirty="0" smtClean="0">
                <a:solidFill>
                  <a:srgbClr val="FFFFFF"/>
                </a:solidFill>
              </a:rPr>
              <a:t> = ¼.  Likewise the minimum is </a:t>
            </a:r>
            <a:r>
              <a:rPr lang="en-US" altLang="en-US" sz="2200" i="1" dirty="0" smtClean="0">
                <a:solidFill>
                  <a:srgbClr val="FFFFFF"/>
                </a:solidFill>
              </a:rPr>
              <a:t>D</a:t>
            </a:r>
            <a:r>
              <a:rPr lang="en-US" altLang="en-US" sz="2200" dirty="0" smtClean="0">
                <a:solidFill>
                  <a:srgbClr val="FFFFFF"/>
                </a:solidFill>
              </a:rPr>
              <a:t> = - ¼ .</a:t>
            </a:r>
          </a:p>
          <a:p>
            <a:pPr defTabSz="914400" eaLnBrk="1" fontAlgn="base" hangingPunct="1">
              <a:spcBef>
                <a:spcPct val="0"/>
              </a:spcBef>
              <a:spcAft>
                <a:spcPct val="0"/>
              </a:spcAft>
              <a:buFontTx/>
              <a:buNone/>
            </a:pPr>
            <a:endParaRPr lang="en-US" altLang="en-US" sz="2200" dirty="0" smtClean="0">
              <a:solidFill>
                <a:srgbClr val="FFFFFF"/>
              </a:solidFill>
            </a:endParaRPr>
          </a:p>
        </p:txBody>
      </p:sp>
      <p:graphicFrame>
        <p:nvGraphicFramePr>
          <p:cNvPr id="9222" name="Object 1024"/>
          <p:cNvGraphicFramePr>
            <a:graphicFrameLocks noChangeAspect="1"/>
          </p:cNvGraphicFramePr>
          <p:nvPr/>
        </p:nvGraphicFramePr>
        <p:xfrm>
          <a:off x="2438400" y="5562600"/>
          <a:ext cx="3733800" cy="1120775"/>
        </p:xfrm>
        <a:graphic>
          <a:graphicData uri="http://schemas.openxmlformats.org/presentationml/2006/ole">
            <mc:AlternateContent xmlns:mc="http://schemas.openxmlformats.org/markup-compatibility/2006">
              <mc:Choice xmlns:v="urn:schemas-microsoft-com:vml" Requires="v">
                <p:oleObj spid="_x0000_s15386" name="Equation" r:id="rId3" imgW="1486001" imgH="419100" progId="Equation.3">
                  <p:embed/>
                </p:oleObj>
              </mc:Choice>
              <mc:Fallback>
                <p:oleObj name="Equation" r:id="rId3" imgW="1486001"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562600"/>
                        <a:ext cx="373380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684551" y="3657600"/>
            <a:ext cx="7951087" cy="2123658"/>
          </a:xfrm>
          <a:prstGeom prst="rect">
            <a:avLst/>
          </a:prstGeom>
          <a:noFill/>
        </p:spPr>
        <p:txBody>
          <a:bodyPr wrap="none" rtlCol="0">
            <a:spAutoFit/>
          </a:bodyPr>
          <a:lstStyle/>
          <a:p>
            <a:pPr defTabSz="914400" fontAlgn="base">
              <a:spcBef>
                <a:spcPct val="0"/>
              </a:spcBef>
              <a:spcAft>
                <a:spcPct val="0"/>
              </a:spcAft>
            </a:pPr>
            <a:r>
              <a:rPr lang="en-US" altLang="en-US" sz="2200" i="1" dirty="0">
                <a:solidFill>
                  <a:srgbClr val="FFFFFF"/>
                </a:solidFill>
              </a:rPr>
              <a:t>D</a:t>
            </a:r>
            <a:r>
              <a:rPr lang="en-US" altLang="en-US" sz="2200" dirty="0">
                <a:solidFill>
                  <a:srgbClr val="FFFFFF"/>
                </a:solidFill>
              </a:rPr>
              <a:t>’ is a scaled LD measure, obtained by dividing </a:t>
            </a:r>
            <a:r>
              <a:rPr lang="en-US" altLang="en-US" sz="2200" i="1" dirty="0">
                <a:solidFill>
                  <a:srgbClr val="FFFFFF"/>
                </a:solidFill>
              </a:rPr>
              <a:t>D</a:t>
            </a:r>
            <a:r>
              <a:rPr lang="en-US" altLang="en-US" sz="2200" dirty="0">
                <a:solidFill>
                  <a:srgbClr val="FFFFFF"/>
                </a:solidFill>
              </a:rPr>
              <a:t> by the maximum </a:t>
            </a:r>
          </a:p>
          <a:p>
            <a:pPr defTabSz="914400" fontAlgn="base">
              <a:spcBef>
                <a:spcPct val="0"/>
              </a:spcBef>
              <a:spcAft>
                <a:spcPct val="0"/>
              </a:spcAft>
            </a:pPr>
            <a:r>
              <a:rPr lang="en-US" altLang="en-US" sz="2200" dirty="0">
                <a:solidFill>
                  <a:srgbClr val="FFFFFF"/>
                </a:solidFill>
              </a:rPr>
              <a:t>value it could have for the given allele frequencies.  This means</a:t>
            </a:r>
          </a:p>
          <a:p>
            <a:pPr defTabSz="914400" fontAlgn="base">
              <a:spcBef>
                <a:spcPct val="0"/>
              </a:spcBef>
              <a:spcAft>
                <a:spcPct val="0"/>
              </a:spcAft>
            </a:pPr>
            <a:r>
              <a:rPr lang="en-US" altLang="en-US" sz="2200" dirty="0">
                <a:solidFill>
                  <a:srgbClr val="FFFFFF"/>
                </a:solidFill>
              </a:rPr>
              <a:t>that </a:t>
            </a:r>
            <a:r>
              <a:rPr lang="en-US" altLang="en-US" sz="2200" i="1" dirty="0">
                <a:solidFill>
                  <a:srgbClr val="FFFFFF"/>
                </a:solidFill>
              </a:rPr>
              <a:t>D</a:t>
            </a:r>
            <a:r>
              <a:rPr lang="en-US" altLang="en-US" sz="2200" dirty="0">
                <a:solidFill>
                  <a:srgbClr val="FFFFFF"/>
                </a:solidFill>
              </a:rPr>
              <a:t>’ is bounded by –1 and 1.</a:t>
            </a:r>
          </a:p>
          <a:p>
            <a:pPr defTabSz="914400" fontAlgn="base">
              <a:spcBef>
                <a:spcPct val="0"/>
              </a:spcBef>
              <a:spcAft>
                <a:spcPct val="0"/>
              </a:spcAft>
            </a:pPr>
            <a:endParaRPr lang="en-US" altLang="en-US" sz="2200" dirty="0">
              <a:solidFill>
                <a:srgbClr val="FFFFFF"/>
              </a:solidFill>
            </a:endParaRPr>
          </a:p>
          <a:p>
            <a:pPr defTabSz="914400" fontAlgn="base">
              <a:spcBef>
                <a:spcPct val="0"/>
              </a:spcBef>
              <a:spcAft>
                <a:spcPct val="0"/>
              </a:spcAft>
            </a:pPr>
            <a:r>
              <a:rPr lang="en-US" altLang="en-US" sz="2200" dirty="0">
                <a:solidFill>
                  <a:srgbClr val="FFFFFF"/>
                </a:solidFill>
              </a:rPr>
              <a:t>A third measure is the squared correlation coefficient:</a:t>
            </a:r>
          </a:p>
          <a:p>
            <a:endParaRPr lang="en-US" sz="2200" dirty="0"/>
          </a:p>
        </p:txBody>
      </p:sp>
    </p:spTree>
    <p:extLst>
      <p:ext uri="{BB962C8B-B14F-4D97-AF65-F5344CB8AC3E}">
        <p14:creationId xmlns:p14="http://schemas.microsoft.com/office/powerpoint/2010/main" val="346546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533400" y="304800"/>
            <a:ext cx="769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FFFF00"/>
                </a:solidFill>
                <a:latin typeface="Arial" charset="0"/>
              </a:rPr>
              <a:t>Equilibrium relation between LD and recombination rate</a:t>
            </a:r>
          </a:p>
        </p:txBody>
      </p:sp>
      <p:pic>
        <p:nvPicPr>
          <p:cNvPr id="26627" name="Picture 4"/>
          <p:cNvPicPr>
            <a:picLocks noChangeArrowheads="1"/>
          </p:cNvPicPr>
          <p:nvPr/>
        </p:nvPicPr>
        <p:blipFill>
          <a:blip r:embed="rId3">
            <a:extLst>
              <a:ext uri="{28A0092B-C50C-407E-A947-70E740481C1C}">
                <a14:useLocalDpi xmlns:a14="http://schemas.microsoft.com/office/drawing/2010/main" val="0"/>
              </a:ext>
            </a:extLst>
          </a:blip>
          <a:srcRect l="9732" t="13135" r="9186" b="4294"/>
          <a:stretch>
            <a:fillRect/>
          </a:stretch>
        </p:blipFill>
        <p:spPr bwMode="auto">
          <a:xfrm>
            <a:off x="1828801" y="1371601"/>
            <a:ext cx="6094413"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6628" name="Object 1024"/>
          <p:cNvGraphicFramePr>
            <a:graphicFrameLocks noChangeAspect="1"/>
          </p:cNvGraphicFramePr>
          <p:nvPr/>
        </p:nvGraphicFramePr>
        <p:xfrm>
          <a:off x="4876800" y="2133600"/>
          <a:ext cx="2184400" cy="846138"/>
        </p:xfrm>
        <a:graphic>
          <a:graphicData uri="http://schemas.openxmlformats.org/presentationml/2006/ole">
            <mc:AlternateContent xmlns:mc="http://schemas.openxmlformats.org/markup-compatibility/2006">
              <mc:Choice xmlns:v="urn:schemas-microsoft-com:vml" Requires="v">
                <p:oleObj spid="_x0000_s16409" name="Equation" r:id="rId4" imgW="981123" imgH="352357" progId="Equation.3">
                  <p:embed/>
                </p:oleObj>
              </mc:Choice>
              <mc:Fallback>
                <p:oleObj name="Equation" r:id="rId4" imgW="981123" imgH="3523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133600"/>
                        <a:ext cx="2184400"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Text Box 6"/>
          <p:cNvSpPr txBox="1">
            <a:spLocks noChangeArrowheads="1"/>
          </p:cNvSpPr>
          <p:nvPr/>
        </p:nvSpPr>
        <p:spPr bwMode="auto">
          <a:xfrm>
            <a:off x="669925" y="30130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FFFFFF"/>
                </a:solidFill>
              </a:rPr>
              <a:t>E(</a:t>
            </a:r>
            <a:r>
              <a:rPr lang="en-US" altLang="en-US" sz="2400" i="1" dirty="0">
                <a:solidFill>
                  <a:srgbClr val="FFFFFF"/>
                </a:solidFill>
              </a:rPr>
              <a:t>r</a:t>
            </a:r>
            <a:r>
              <a:rPr lang="en-US" altLang="en-US" sz="2400" baseline="30000" dirty="0">
                <a:solidFill>
                  <a:srgbClr val="FFFFFF"/>
                </a:solidFill>
              </a:rPr>
              <a:t>2</a:t>
            </a:r>
            <a:r>
              <a:rPr lang="en-US" altLang="en-US" sz="2400" dirty="0">
                <a:solidFill>
                  <a:srgbClr val="FFFFFF"/>
                </a:solidFill>
              </a:rPr>
              <a:t>)</a:t>
            </a:r>
          </a:p>
        </p:txBody>
      </p:sp>
      <p:sp>
        <p:nvSpPr>
          <p:cNvPr id="2" name="TextBox 1"/>
          <p:cNvSpPr txBox="1"/>
          <p:nvPr/>
        </p:nvSpPr>
        <p:spPr>
          <a:xfrm>
            <a:off x="5715000" y="6396335"/>
            <a:ext cx="3283271" cy="461665"/>
          </a:xfrm>
          <a:prstGeom prst="rect">
            <a:avLst/>
          </a:prstGeom>
          <a:noFill/>
        </p:spPr>
        <p:txBody>
          <a:bodyPr wrap="none" rtlCol="0">
            <a:spAutoFit/>
          </a:bodyPr>
          <a:lstStyle/>
          <a:p>
            <a:r>
              <a:rPr lang="en-US" sz="2400" dirty="0" smtClean="0">
                <a:solidFill>
                  <a:srgbClr val="FFFFFF"/>
                </a:solidFill>
                <a:latin typeface="Arial" panose="020B0604020202020204" pitchFamily="34" charset="0"/>
                <a:cs typeface="Arial" panose="020B0604020202020204" pitchFamily="34" charset="0"/>
              </a:rPr>
              <a:t>Ohta and Kimura 1971</a:t>
            </a: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625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rrowheads="1"/>
          </p:cNvPicPr>
          <p:nvPr/>
        </p:nvPicPr>
        <p:blipFill>
          <a:blip r:embed="rId2">
            <a:extLst>
              <a:ext uri="{28A0092B-C50C-407E-A947-70E740481C1C}">
                <a14:useLocalDpi xmlns:a14="http://schemas.microsoft.com/office/drawing/2010/main" val="0"/>
              </a:ext>
            </a:extLst>
          </a:blip>
          <a:srcRect l="5220" t="14993" r="7306" b="6194"/>
          <a:stretch>
            <a:fillRect/>
          </a:stretch>
        </p:blipFill>
        <p:spPr bwMode="auto">
          <a:xfrm>
            <a:off x="990600" y="1447801"/>
            <a:ext cx="75438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1" name="Line 3"/>
          <p:cNvSpPr>
            <a:spLocks noChangeShapeType="1"/>
          </p:cNvSpPr>
          <p:nvPr/>
        </p:nvSpPr>
        <p:spPr bwMode="auto">
          <a:xfrm>
            <a:off x="2362200" y="3200400"/>
            <a:ext cx="4267200" cy="609600"/>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pPr fontAlgn="base">
              <a:spcBef>
                <a:spcPct val="0"/>
              </a:spcBef>
              <a:spcAft>
                <a:spcPct val="0"/>
              </a:spcAft>
            </a:pPr>
            <a:endParaRPr lang="en-US" sz="2400" dirty="0">
              <a:solidFill>
                <a:srgbClr val="000000"/>
              </a:solidFill>
            </a:endParaRPr>
          </a:p>
        </p:txBody>
      </p:sp>
      <p:sp>
        <p:nvSpPr>
          <p:cNvPr id="27652" name="Text Box 4"/>
          <p:cNvSpPr txBox="1">
            <a:spLocks noChangeArrowheads="1"/>
          </p:cNvSpPr>
          <p:nvPr/>
        </p:nvSpPr>
        <p:spPr bwMode="auto">
          <a:xfrm>
            <a:off x="1050926" y="598489"/>
            <a:ext cx="7364363" cy="8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800" dirty="0">
                <a:solidFill>
                  <a:srgbClr val="FFFF00"/>
                </a:solidFill>
                <a:latin typeface="Arial" charset="0"/>
              </a:rPr>
              <a:t>Linkage disequilibrium decays across a gene</a:t>
            </a:r>
          </a:p>
          <a:p>
            <a:pPr eaLnBrk="1" fontAlgn="base" hangingPunct="1">
              <a:spcBef>
                <a:spcPct val="0"/>
              </a:spcBef>
              <a:spcAft>
                <a:spcPct val="0"/>
              </a:spcAft>
              <a:buFontTx/>
              <a:buNone/>
            </a:pPr>
            <a:endParaRPr lang="en-US" altLang="en-US" sz="2400" dirty="0">
              <a:solidFill>
                <a:srgbClr val="000000"/>
              </a:solidFill>
            </a:endParaRPr>
          </a:p>
        </p:txBody>
      </p:sp>
    </p:spTree>
    <p:extLst>
      <p:ext uri="{BB962C8B-B14F-4D97-AF65-F5344CB8AC3E}">
        <p14:creationId xmlns:p14="http://schemas.microsoft.com/office/powerpoint/2010/main" val="28927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rdistal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5616575"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685801" y="152401"/>
            <a:ext cx="8227730" cy="52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800" dirty="0">
                <a:solidFill>
                  <a:srgbClr val="FFFF00"/>
                </a:solidFill>
                <a:latin typeface="Arial" charset="0"/>
              </a:rPr>
              <a:t>Linkage disequilibrium is rare beyond 100 kb or so</a:t>
            </a:r>
            <a:endParaRPr lang="en-US" altLang="en-US" sz="2400" dirty="0">
              <a:solidFill>
                <a:srgbClr val="000000"/>
              </a:solidFill>
            </a:endParaRPr>
          </a:p>
        </p:txBody>
      </p:sp>
    </p:spTree>
    <p:extLst>
      <p:ext uri="{BB962C8B-B14F-4D97-AF65-F5344CB8AC3E}">
        <p14:creationId xmlns:p14="http://schemas.microsoft.com/office/powerpoint/2010/main" val="18879006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050" descr="ldvsd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1"/>
            <a:ext cx="542925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2051"/>
          <p:cNvSpPr txBox="1">
            <a:spLocks noChangeArrowheads="1"/>
          </p:cNvSpPr>
          <p:nvPr/>
        </p:nvSpPr>
        <p:spPr bwMode="auto">
          <a:xfrm>
            <a:off x="609601" y="304800"/>
            <a:ext cx="8154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FFFF00"/>
                </a:solidFill>
                <a:latin typeface="Arial" charset="0"/>
              </a:rPr>
              <a:t>Beyond 500 kb, there is almost zero Linkage disequilibrium</a:t>
            </a:r>
            <a:endParaRPr lang="en-US" altLang="en-US" sz="2400" dirty="0">
              <a:solidFill>
                <a:srgbClr val="000000"/>
              </a:solidFill>
            </a:endParaRPr>
          </a:p>
        </p:txBody>
      </p:sp>
    </p:spTree>
    <p:extLst>
      <p:ext uri="{BB962C8B-B14F-4D97-AF65-F5344CB8AC3E}">
        <p14:creationId xmlns:p14="http://schemas.microsoft.com/office/powerpoint/2010/main" val="3483439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ldvsdis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66801"/>
            <a:ext cx="542925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3"/>
          <p:cNvSpPr txBox="1">
            <a:spLocks noChangeArrowheads="1"/>
          </p:cNvSpPr>
          <p:nvPr/>
        </p:nvSpPr>
        <p:spPr bwMode="auto">
          <a:xfrm>
            <a:off x="179388" y="381000"/>
            <a:ext cx="896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FFFF00"/>
                </a:solidFill>
                <a:latin typeface="Arial" charset="0"/>
              </a:rPr>
              <a:t>…so observing LD means the sites are likely to be close together</a:t>
            </a:r>
            <a:endParaRPr lang="en-US" altLang="en-US" sz="2400" dirty="0">
              <a:solidFill>
                <a:srgbClr val="000000"/>
              </a:solidFill>
            </a:endParaRPr>
          </a:p>
        </p:txBody>
      </p:sp>
    </p:spTree>
    <p:extLst>
      <p:ext uri="{BB962C8B-B14F-4D97-AF65-F5344CB8AC3E}">
        <p14:creationId xmlns:p14="http://schemas.microsoft.com/office/powerpoint/2010/main" val="27618663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794" name="Picture 2" descr="corrfigcpr"/>
          <p:cNvPicPr>
            <a:picLocks noChangeAspect="1" noChangeArrowheads="1"/>
          </p:cNvPicPr>
          <p:nvPr/>
        </p:nvPicPr>
        <p:blipFill>
          <a:blip r:embed="rId2">
            <a:extLst>
              <a:ext uri="{28A0092B-C50C-407E-A947-70E740481C1C}">
                <a14:useLocalDpi xmlns:a14="http://schemas.microsoft.com/office/drawing/2010/main" val="0"/>
              </a:ext>
            </a:extLst>
          </a:blip>
          <a:srcRect t="24791" r="-2002" b="4121"/>
          <a:stretch>
            <a:fillRect/>
          </a:stretch>
        </p:blipFill>
        <p:spPr bwMode="auto">
          <a:xfrm>
            <a:off x="533401" y="638176"/>
            <a:ext cx="6892925"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457200" y="228600"/>
            <a:ext cx="811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000000"/>
                </a:solidFill>
                <a:latin typeface="Arial" charset="0"/>
              </a:rPr>
              <a:t>Patterns of LD can be examined by testing all pairs of sites</a:t>
            </a:r>
            <a:endParaRPr lang="en-US" altLang="en-US" sz="2400" dirty="0">
              <a:solidFill>
                <a:srgbClr val="000000"/>
              </a:solidFill>
            </a:endParaRPr>
          </a:p>
        </p:txBody>
      </p:sp>
      <p:sp>
        <p:nvSpPr>
          <p:cNvPr id="33796" name="Text Box 4"/>
          <p:cNvSpPr txBox="1">
            <a:spLocks noChangeArrowheads="1"/>
          </p:cNvSpPr>
          <p:nvPr/>
        </p:nvSpPr>
        <p:spPr bwMode="auto">
          <a:xfrm>
            <a:off x="746126" y="4003676"/>
            <a:ext cx="3750697" cy="267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000000"/>
                </a:solidFill>
              </a:rPr>
              <a:t>Each square shows the</a:t>
            </a:r>
          </a:p>
          <a:p>
            <a:pPr eaLnBrk="1" fontAlgn="base" hangingPunct="1">
              <a:spcBef>
                <a:spcPct val="0"/>
              </a:spcBef>
              <a:spcAft>
                <a:spcPct val="0"/>
              </a:spcAft>
              <a:buFontTx/>
              <a:buNone/>
            </a:pPr>
            <a:r>
              <a:rPr lang="en-US" altLang="en-US" sz="2400" dirty="0">
                <a:solidFill>
                  <a:srgbClr val="000000"/>
                </a:solidFill>
              </a:rPr>
              <a:t>Test of LD for a pair of sites.</a:t>
            </a:r>
          </a:p>
          <a:p>
            <a:pPr eaLnBrk="1" fontAlgn="base" hangingPunct="1">
              <a:spcBef>
                <a:spcPct val="0"/>
              </a:spcBef>
              <a:spcAft>
                <a:spcPct val="0"/>
              </a:spcAft>
              <a:buFontTx/>
              <a:buNone/>
            </a:pPr>
            <a:endParaRPr lang="en-US" altLang="en-US" sz="2400" dirty="0">
              <a:solidFill>
                <a:srgbClr val="000000"/>
              </a:solidFill>
            </a:endParaRPr>
          </a:p>
          <a:p>
            <a:pPr eaLnBrk="1" fontAlgn="base" hangingPunct="1">
              <a:spcBef>
                <a:spcPct val="0"/>
              </a:spcBef>
              <a:spcAft>
                <a:spcPct val="0"/>
              </a:spcAft>
              <a:buFontTx/>
              <a:buNone/>
            </a:pPr>
            <a:r>
              <a:rPr lang="en-US" altLang="en-US" sz="2400" dirty="0">
                <a:solidFill>
                  <a:srgbClr val="000000"/>
                </a:solidFill>
              </a:rPr>
              <a:t>Red indicates P &lt; 0.001 by a</a:t>
            </a:r>
          </a:p>
          <a:p>
            <a:pPr eaLnBrk="1" fontAlgn="base" hangingPunct="1">
              <a:spcBef>
                <a:spcPct val="0"/>
              </a:spcBef>
              <a:spcAft>
                <a:spcPct val="0"/>
              </a:spcAft>
              <a:buFontTx/>
              <a:buNone/>
            </a:pPr>
            <a:r>
              <a:rPr lang="en-US" altLang="en-US" sz="2400" dirty="0">
                <a:solidFill>
                  <a:srgbClr val="000000"/>
                </a:solidFill>
              </a:rPr>
              <a:t>Fisher exact test.</a:t>
            </a:r>
          </a:p>
          <a:p>
            <a:pPr eaLnBrk="1" fontAlgn="base" hangingPunct="1">
              <a:spcBef>
                <a:spcPct val="0"/>
              </a:spcBef>
              <a:spcAft>
                <a:spcPct val="0"/>
              </a:spcAft>
              <a:buFontTx/>
              <a:buNone/>
            </a:pPr>
            <a:endParaRPr lang="en-US" altLang="en-US" sz="2400" dirty="0">
              <a:solidFill>
                <a:srgbClr val="000000"/>
              </a:solidFill>
            </a:endParaRPr>
          </a:p>
          <a:p>
            <a:pPr eaLnBrk="1" fontAlgn="base" hangingPunct="1">
              <a:spcBef>
                <a:spcPct val="0"/>
              </a:spcBef>
              <a:spcAft>
                <a:spcPct val="0"/>
              </a:spcAft>
              <a:buFontTx/>
              <a:buNone/>
            </a:pPr>
            <a:r>
              <a:rPr lang="en-US" altLang="en-US" sz="2400" dirty="0">
                <a:solidFill>
                  <a:srgbClr val="000000"/>
                </a:solidFill>
              </a:rPr>
              <a:t>Blue indicates P &lt; 0.05</a:t>
            </a:r>
          </a:p>
        </p:txBody>
      </p:sp>
    </p:spTree>
    <p:extLst>
      <p:ext uri="{BB962C8B-B14F-4D97-AF65-F5344CB8AC3E}">
        <p14:creationId xmlns:p14="http://schemas.microsoft.com/office/powerpoint/2010/main" val="12054656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533400" y="1219200"/>
          <a:ext cx="8001000" cy="5029200"/>
        </p:xfrm>
        <a:graphic>
          <a:graphicData uri="http://schemas.openxmlformats.org/presentationml/2006/ole">
            <mc:AlternateContent xmlns:mc="http://schemas.openxmlformats.org/markup-compatibility/2006">
              <mc:Choice xmlns:v="urn:schemas-microsoft-com:vml" Requires="v">
                <p:oleObj spid="_x0000_s17433" name="Chart" r:id="rId4" imgW="6934561" imgH="3267316" progId="Excel.Chart.8">
                  <p:embed/>
                </p:oleObj>
              </mc:Choice>
              <mc:Fallback>
                <p:oleObj name="Chart" r:id="rId4" imgW="6934561" imgH="3267316"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219200"/>
                        <a:ext cx="8001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9" name="Text Box 3"/>
          <p:cNvSpPr txBox="1">
            <a:spLocks noChangeArrowheads="1"/>
          </p:cNvSpPr>
          <p:nvPr/>
        </p:nvSpPr>
        <p:spPr bwMode="auto">
          <a:xfrm>
            <a:off x="582177" y="414009"/>
            <a:ext cx="8239746"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smtClean="0">
                <a:solidFill>
                  <a:prstClr val="black"/>
                </a:solidFill>
                <a:latin typeface="Arial" charset="0"/>
              </a:rPr>
              <a:t>Rho can be estimated from the rate of decay of LD</a:t>
            </a:r>
            <a:endParaRPr lang="en-US" altLang="en-US" sz="2800" dirty="0">
              <a:solidFill>
                <a:prstClr val="black"/>
              </a:solidFill>
              <a:latin typeface="Arial" charset="0"/>
            </a:endParaRPr>
          </a:p>
        </p:txBody>
      </p:sp>
      <p:sp>
        <p:nvSpPr>
          <p:cNvPr id="39940" name="Text Box 4"/>
          <p:cNvSpPr txBox="1">
            <a:spLocks noChangeArrowheads="1"/>
          </p:cNvSpPr>
          <p:nvPr/>
        </p:nvSpPr>
        <p:spPr bwMode="auto">
          <a:xfrm>
            <a:off x="4997450" y="6248400"/>
            <a:ext cx="4240641"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800" dirty="0">
                <a:solidFill>
                  <a:srgbClr val="3366FF"/>
                </a:solidFill>
                <a:latin typeface="Arial" charset="0"/>
              </a:rPr>
              <a:t>Reich et al. (2001 </a:t>
            </a:r>
            <a:r>
              <a:rPr lang="en-US" altLang="en-US" sz="1800" i="1" dirty="0">
                <a:solidFill>
                  <a:srgbClr val="3366FF"/>
                </a:solidFill>
                <a:latin typeface="Arial" charset="0"/>
              </a:rPr>
              <a:t>Nature</a:t>
            </a:r>
            <a:r>
              <a:rPr lang="en-US" altLang="en-US" sz="1800" dirty="0">
                <a:solidFill>
                  <a:srgbClr val="3366FF"/>
                </a:solidFill>
                <a:latin typeface="Arial" charset="0"/>
              </a:rPr>
              <a:t> 411:199-204)</a:t>
            </a:r>
          </a:p>
        </p:txBody>
      </p:sp>
      <p:sp>
        <p:nvSpPr>
          <p:cNvPr id="39941" name="Text Box 5"/>
          <p:cNvSpPr txBox="1">
            <a:spLocks noChangeArrowheads="1"/>
          </p:cNvSpPr>
          <p:nvPr/>
        </p:nvSpPr>
        <p:spPr bwMode="auto">
          <a:xfrm>
            <a:off x="228600" y="2286001"/>
            <a:ext cx="712151" cy="52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800" dirty="0">
                <a:solidFill>
                  <a:prstClr val="black"/>
                </a:solidFill>
                <a:latin typeface="Arial" charset="0"/>
              </a:rPr>
              <a:t>|D’|</a:t>
            </a:r>
          </a:p>
        </p:txBody>
      </p:sp>
      <p:sp>
        <p:nvSpPr>
          <p:cNvPr id="39942" name="Rectangle 6"/>
          <p:cNvSpPr>
            <a:spLocks noChangeArrowheads="1"/>
          </p:cNvSpPr>
          <p:nvPr/>
        </p:nvSpPr>
        <p:spPr bwMode="auto">
          <a:xfrm>
            <a:off x="4419600" y="5257800"/>
            <a:ext cx="838200" cy="3048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dirty="0">
                <a:solidFill>
                  <a:prstClr val="black"/>
                </a:solidFill>
                <a:latin typeface="Arial" charset="0"/>
              </a:rPr>
              <a:t>kb</a:t>
            </a:r>
          </a:p>
        </p:txBody>
      </p:sp>
    </p:spTree>
    <p:extLst>
      <p:ext uri="{BB962C8B-B14F-4D97-AF65-F5344CB8AC3E}">
        <p14:creationId xmlns:p14="http://schemas.microsoft.com/office/powerpoint/2010/main" val="3688131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normAutofit lnSpcReduction="10000"/>
          </a:bodyPr>
          <a:lstStyle/>
          <a:p>
            <a:r>
              <a:rPr lang="en-US" b="1" dirty="0" smtClean="0">
                <a:solidFill>
                  <a:srgbClr val="0070C0"/>
                </a:solidFill>
              </a:rPr>
              <a:t>Recombination Rate </a:t>
            </a:r>
            <a:r>
              <a:rPr lang="en-US" dirty="0" smtClean="0"/>
              <a:t>refers to the proportion of recombinants between a pair of sites </a:t>
            </a:r>
            <a:r>
              <a:rPr lang="en-US" dirty="0"/>
              <a:t>in a collection of </a:t>
            </a:r>
            <a:r>
              <a:rPr lang="en-US" dirty="0" smtClean="0"/>
              <a:t>gametes.</a:t>
            </a:r>
          </a:p>
          <a:p>
            <a:r>
              <a:rPr lang="en-US" b="1" dirty="0" smtClean="0">
                <a:solidFill>
                  <a:srgbClr val="0070C0"/>
                </a:solidFill>
              </a:rPr>
              <a:t>Recombination Intensity  </a:t>
            </a:r>
            <a:r>
              <a:rPr lang="en-US" dirty="0" smtClean="0"/>
              <a:t>refers to the recombination rate per unit of physical distance along the chromosome.  It is expressed in cM/Mbp.</a:t>
            </a:r>
          </a:p>
          <a:p>
            <a:r>
              <a:rPr lang="en-US" b="1" dirty="0" smtClean="0">
                <a:solidFill>
                  <a:srgbClr val="0070C0"/>
                </a:solidFill>
              </a:rPr>
              <a:t>Population Recombination Rate (rho) </a:t>
            </a:r>
            <a:r>
              <a:rPr lang="en-US" dirty="0" smtClean="0"/>
              <a:t>is to recombination rate as </a:t>
            </a:r>
            <a:r>
              <a:rPr lang="el-GR" dirty="0" smtClean="0"/>
              <a:t>θ</a:t>
            </a:r>
            <a:r>
              <a:rPr lang="en-US" dirty="0" smtClean="0"/>
              <a:t> is to mutation rate.</a:t>
            </a:r>
            <a:endParaRPr lang="en-US" dirty="0"/>
          </a:p>
        </p:txBody>
      </p:sp>
    </p:spTree>
    <p:extLst>
      <p:ext uri="{BB962C8B-B14F-4D97-AF65-F5344CB8AC3E}">
        <p14:creationId xmlns:p14="http://schemas.microsoft.com/office/powerpoint/2010/main" val="5253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304800"/>
            <a:ext cx="3505200" cy="5867400"/>
          </a:xfrm>
        </p:spPr>
        <p:txBody>
          <a:bodyPr/>
          <a:lstStyle/>
          <a:p>
            <a:pPr eaLnBrk="1" hangingPunct="1"/>
            <a:r>
              <a:rPr lang="en-US" altLang="en-US" sz="3600" dirty="0" smtClean="0">
                <a:solidFill>
                  <a:srgbClr val="FFFF66"/>
                </a:solidFill>
                <a:latin typeface="Arial" charset="0"/>
              </a:rPr>
              <a:t>Average recombination intensity in humans is </a:t>
            </a:r>
            <a:br>
              <a:rPr lang="en-US" altLang="en-US" sz="3600" dirty="0" smtClean="0">
                <a:solidFill>
                  <a:srgbClr val="FFFF66"/>
                </a:solidFill>
                <a:latin typeface="Arial" charset="0"/>
              </a:rPr>
            </a:br>
            <a:r>
              <a:rPr lang="en-US" altLang="en-US" sz="3600" dirty="0" smtClean="0">
                <a:solidFill>
                  <a:srgbClr val="FFFF66"/>
                </a:solidFill>
                <a:latin typeface="Arial" charset="0"/>
              </a:rPr>
              <a:t>1 cM/Mbp. </a:t>
            </a:r>
            <a:br>
              <a:rPr lang="en-US" altLang="en-US" sz="3600" dirty="0" smtClean="0">
                <a:solidFill>
                  <a:srgbClr val="FFFF66"/>
                </a:solidFill>
                <a:latin typeface="Arial" charset="0"/>
              </a:rPr>
            </a:br>
            <a:r>
              <a:rPr lang="en-US" altLang="en-US" sz="3600" dirty="0">
                <a:solidFill>
                  <a:srgbClr val="FFFF66"/>
                </a:solidFill>
                <a:latin typeface="Arial" charset="0"/>
              </a:rPr>
              <a:t/>
            </a:r>
            <a:br>
              <a:rPr lang="en-US" altLang="en-US" sz="3600" dirty="0">
                <a:solidFill>
                  <a:srgbClr val="FFFF66"/>
                </a:solidFill>
                <a:latin typeface="Arial" charset="0"/>
              </a:rPr>
            </a:br>
            <a:r>
              <a:rPr lang="en-US" altLang="en-US" sz="3600" dirty="0" smtClean="0">
                <a:solidFill>
                  <a:srgbClr val="FFFF66"/>
                </a:solidFill>
                <a:latin typeface="Arial" charset="0"/>
              </a:rPr>
              <a:t>Hotspots are up to 100 cM/Mbp.</a:t>
            </a:r>
            <a:endParaRPr lang="en-US" altLang="en-US" sz="3600" dirty="0">
              <a:solidFill>
                <a:srgbClr val="FFFF66"/>
              </a:solidFill>
              <a:latin typeface="Arial" charset="0"/>
            </a:endParaRPr>
          </a:p>
        </p:txBody>
      </p:sp>
      <p:pic>
        <p:nvPicPr>
          <p:cNvPr id="43011" name="Picture 4" descr="Dpr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264" y="-304800"/>
            <a:ext cx="5646737"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970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l="8333" t="17332" r="7083" b="4668"/>
          <a:stretch>
            <a:fillRect/>
          </a:stretch>
        </p:blipFill>
        <p:spPr bwMode="auto">
          <a:xfrm>
            <a:off x="304800" y="1600200"/>
            <a:ext cx="85931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2"/>
          <p:cNvSpPr txBox="1">
            <a:spLocks noChangeArrowheads="1"/>
          </p:cNvSpPr>
          <p:nvPr/>
        </p:nvSpPr>
        <p:spPr bwMode="auto">
          <a:xfrm>
            <a:off x="457200" y="381001"/>
            <a:ext cx="8458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fontAlgn="base" hangingPunct="1">
              <a:spcBef>
                <a:spcPct val="0"/>
              </a:spcBef>
              <a:spcAft>
                <a:spcPct val="0"/>
              </a:spcAft>
              <a:buFontTx/>
              <a:buNone/>
            </a:pPr>
            <a:r>
              <a:rPr lang="en-US" altLang="en-US" sz="2400" dirty="0">
                <a:solidFill>
                  <a:srgbClr val="FFFF00"/>
                </a:solidFill>
                <a:latin typeface="Arial" charset="0"/>
                <a:cs typeface="Arial" charset="0"/>
              </a:rPr>
              <a:t>Full genome sequence of two parents and two offspring gave a mutation rate estimate of 1.1 x 10</a:t>
            </a:r>
            <a:r>
              <a:rPr lang="en-US" altLang="en-US" sz="2400" baseline="30000" dirty="0">
                <a:solidFill>
                  <a:srgbClr val="FFFF00"/>
                </a:solidFill>
                <a:latin typeface="Arial" charset="0"/>
                <a:cs typeface="Arial" charset="0"/>
              </a:rPr>
              <a:t>-8</a:t>
            </a:r>
            <a:r>
              <a:rPr lang="en-US" altLang="en-US" sz="2400" dirty="0">
                <a:solidFill>
                  <a:srgbClr val="FFFF00"/>
                </a:solidFill>
                <a:latin typeface="Arial" charset="0"/>
                <a:cs typeface="Arial" charset="0"/>
              </a:rPr>
              <a:t> per site per gen</a:t>
            </a:r>
          </a:p>
        </p:txBody>
      </p:sp>
    </p:spTree>
    <p:extLst>
      <p:ext uri="{BB962C8B-B14F-4D97-AF65-F5344CB8AC3E}">
        <p14:creationId xmlns:p14="http://schemas.microsoft.com/office/powerpoint/2010/main" val="23175592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39728"/>
            <a:ext cx="8229600" cy="1143000"/>
          </a:xfrm>
        </p:spPr>
        <p:txBody>
          <a:bodyPr/>
          <a:lstStyle/>
          <a:p>
            <a:r>
              <a:rPr lang="en-US" dirty="0" smtClean="0"/>
              <a:t>Estimation of selection</a:t>
            </a:r>
            <a:endParaRPr lang="en-US" dirty="0"/>
          </a:p>
        </p:txBody>
      </p:sp>
      <p:sp>
        <p:nvSpPr>
          <p:cNvPr id="3" name="Content Placeholder 2"/>
          <p:cNvSpPr>
            <a:spLocks noGrp="1"/>
          </p:cNvSpPr>
          <p:nvPr>
            <p:ph idx="1"/>
          </p:nvPr>
        </p:nvSpPr>
        <p:spPr>
          <a:xfrm>
            <a:off x="457200" y="1600200"/>
            <a:ext cx="8229600" cy="4876800"/>
          </a:xfrm>
        </p:spPr>
        <p:txBody>
          <a:bodyPr>
            <a:normAutofit fontScale="92500"/>
          </a:bodyPr>
          <a:lstStyle/>
          <a:p>
            <a:r>
              <a:rPr lang="en-US" dirty="0" smtClean="0"/>
              <a:t>Polymorphism vs. Divergence (Aida: HKA, MK)</a:t>
            </a:r>
          </a:p>
          <a:p>
            <a:r>
              <a:rPr lang="en-US" dirty="0" smtClean="0"/>
              <a:t>Departure from expectation under a pure drift model</a:t>
            </a:r>
          </a:p>
          <a:p>
            <a:r>
              <a:rPr lang="en-US" dirty="0" smtClean="0"/>
              <a:t>Departure of SFS from neutral (Pascale: Tajima D)</a:t>
            </a:r>
          </a:p>
          <a:p>
            <a:r>
              <a:rPr lang="en-US" dirty="0" smtClean="0"/>
              <a:t>Excess IBD block size  (Pascale: EHH)</a:t>
            </a:r>
          </a:p>
          <a:p>
            <a:r>
              <a:rPr lang="en-US" dirty="0" smtClean="0"/>
              <a:t>With allele frequency dynamics – departure from expected dynamics</a:t>
            </a:r>
          </a:p>
          <a:p>
            <a:r>
              <a:rPr lang="en-US" dirty="0" smtClean="0"/>
              <a:t>With detailed sampling:  Selection Components Analysis</a:t>
            </a:r>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
          <p:cNvSpPr>
            <a:spLocks noChangeShapeType="1"/>
          </p:cNvSpPr>
          <p:nvPr/>
        </p:nvSpPr>
        <p:spPr bwMode="auto">
          <a:xfrm>
            <a:off x="2667000" y="4000500"/>
            <a:ext cx="2413000" cy="0"/>
          </a:xfrm>
          <a:prstGeom prst="line">
            <a:avLst/>
          </a:prstGeom>
          <a:noFill/>
          <a:ln w="47625">
            <a:solidFill>
              <a:schemeClr val="accent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dirty="0"/>
          </a:p>
        </p:txBody>
      </p:sp>
      <p:sp>
        <p:nvSpPr>
          <p:cNvPr id="34819" name="Line 3"/>
          <p:cNvSpPr>
            <a:spLocks noChangeShapeType="1"/>
          </p:cNvSpPr>
          <p:nvPr/>
        </p:nvSpPr>
        <p:spPr bwMode="auto">
          <a:xfrm flipV="1">
            <a:off x="5080000" y="3000376"/>
            <a:ext cx="889000" cy="1000125"/>
          </a:xfrm>
          <a:prstGeom prst="line">
            <a:avLst/>
          </a:prstGeom>
          <a:noFill/>
          <a:ln w="47625">
            <a:solidFill>
              <a:schemeClr val="accent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dirty="0"/>
          </a:p>
        </p:txBody>
      </p:sp>
      <p:sp>
        <p:nvSpPr>
          <p:cNvPr id="34820" name="Line 4"/>
          <p:cNvSpPr>
            <a:spLocks noChangeShapeType="1"/>
          </p:cNvSpPr>
          <p:nvPr/>
        </p:nvSpPr>
        <p:spPr bwMode="auto">
          <a:xfrm>
            <a:off x="5080000" y="4000501"/>
            <a:ext cx="825500" cy="785813"/>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dirty="0"/>
          </a:p>
        </p:txBody>
      </p:sp>
      <p:sp>
        <p:nvSpPr>
          <p:cNvPr id="34821" name="Text Box 5"/>
          <p:cNvSpPr txBox="1">
            <a:spLocks noChangeArrowheads="1"/>
          </p:cNvSpPr>
          <p:nvPr/>
        </p:nvSpPr>
        <p:spPr bwMode="auto">
          <a:xfrm>
            <a:off x="6019801" y="4538663"/>
            <a:ext cx="898710" cy="40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06" tIns="40003" rIns="80006" bIns="40003">
            <a:spAutoFit/>
          </a:bodyPr>
          <a:lstStyle>
            <a:lvl1pPr defTabSz="800100">
              <a:spcBef>
                <a:spcPct val="20000"/>
              </a:spcBef>
              <a:buChar char="•"/>
              <a:defRPr sz="3200">
                <a:solidFill>
                  <a:schemeClr val="tx1"/>
                </a:solidFill>
                <a:latin typeface="Times New Roman" pitchFamily="18" charset="0"/>
              </a:defRPr>
            </a:lvl1pPr>
            <a:lvl2pPr marL="742950" indent="-285750" defTabSz="800100">
              <a:spcBef>
                <a:spcPct val="20000"/>
              </a:spcBef>
              <a:buChar char="–"/>
              <a:defRPr sz="2800">
                <a:solidFill>
                  <a:schemeClr val="tx1"/>
                </a:solidFill>
                <a:latin typeface="Times New Roman" pitchFamily="18" charset="0"/>
              </a:defRPr>
            </a:lvl2pPr>
            <a:lvl3pPr marL="1143000" indent="-228600" defTabSz="800100">
              <a:spcBef>
                <a:spcPct val="20000"/>
              </a:spcBef>
              <a:buChar char="•"/>
              <a:defRPr sz="2400">
                <a:solidFill>
                  <a:schemeClr val="tx1"/>
                </a:solidFill>
                <a:latin typeface="Times New Roman" pitchFamily="18" charset="0"/>
              </a:defRPr>
            </a:lvl3pPr>
            <a:lvl4pPr marL="1600200" indent="-228600" defTabSz="800100">
              <a:spcBef>
                <a:spcPct val="20000"/>
              </a:spcBef>
              <a:buChar char="–"/>
              <a:defRPr sz="2000">
                <a:solidFill>
                  <a:schemeClr val="tx1"/>
                </a:solidFill>
                <a:latin typeface="Times New Roman" pitchFamily="18" charset="0"/>
              </a:defRPr>
            </a:lvl4pPr>
            <a:lvl5pPr marL="2057400" indent="-228600" defTabSz="800100">
              <a:spcBef>
                <a:spcPct val="20000"/>
              </a:spcBef>
              <a:buChar char="»"/>
              <a:defRPr sz="2000">
                <a:solidFill>
                  <a:schemeClr val="tx1"/>
                </a:solidFill>
                <a:latin typeface="Times New Roman"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100" dirty="0">
                <a:solidFill>
                  <a:schemeClr val="accent2"/>
                </a:solidFill>
              </a:rPr>
              <a:t>human</a:t>
            </a:r>
            <a:endParaRPr lang="en-US" altLang="en-US" sz="2100" dirty="0"/>
          </a:p>
        </p:txBody>
      </p:sp>
      <p:sp>
        <p:nvSpPr>
          <p:cNvPr id="34822" name="Text Box 6"/>
          <p:cNvSpPr txBox="1">
            <a:spLocks noChangeArrowheads="1"/>
          </p:cNvSpPr>
          <p:nvPr/>
        </p:nvSpPr>
        <p:spPr bwMode="auto">
          <a:xfrm>
            <a:off x="6083300" y="2681288"/>
            <a:ext cx="838974" cy="40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06" tIns="40003" rIns="80006" bIns="40003">
            <a:spAutoFit/>
          </a:bodyPr>
          <a:lstStyle>
            <a:lvl1pPr defTabSz="800100">
              <a:spcBef>
                <a:spcPct val="20000"/>
              </a:spcBef>
              <a:buChar char="•"/>
              <a:defRPr sz="3200">
                <a:solidFill>
                  <a:schemeClr val="tx1"/>
                </a:solidFill>
                <a:latin typeface="Times New Roman" pitchFamily="18" charset="0"/>
              </a:defRPr>
            </a:lvl1pPr>
            <a:lvl2pPr marL="742950" indent="-285750" defTabSz="800100">
              <a:spcBef>
                <a:spcPct val="20000"/>
              </a:spcBef>
              <a:buChar char="–"/>
              <a:defRPr sz="2800">
                <a:solidFill>
                  <a:schemeClr val="tx1"/>
                </a:solidFill>
                <a:latin typeface="Times New Roman" pitchFamily="18" charset="0"/>
              </a:defRPr>
            </a:lvl2pPr>
            <a:lvl3pPr marL="1143000" indent="-228600" defTabSz="800100">
              <a:spcBef>
                <a:spcPct val="20000"/>
              </a:spcBef>
              <a:buChar char="•"/>
              <a:defRPr sz="2400">
                <a:solidFill>
                  <a:schemeClr val="tx1"/>
                </a:solidFill>
                <a:latin typeface="Times New Roman" pitchFamily="18" charset="0"/>
              </a:defRPr>
            </a:lvl3pPr>
            <a:lvl4pPr marL="1600200" indent="-228600" defTabSz="800100">
              <a:spcBef>
                <a:spcPct val="20000"/>
              </a:spcBef>
              <a:buChar char="–"/>
              <a:defRPr sz="2000">
                <a:solidFill>
                  <a:schemeClr val="tx1"/>
                </a:solidFill>
                <a:latin typeface="Times New Roman" pitchFamily="18" charset="0"/>
              </a:defRPr>
            </a:lvl4pPr>
            <a:lvl5pPr marL="2057400" indent="-228600" defTabSz="800100">
              <a:spcBef>
                <a:spcPct val="20000"/>
              </a:spcBef>
              <a:buChar char="»"/>
              <a:defRPr sz="2000">
                <a:solidFill>
                  <a:schemeClr val="tx1"/>
                </a:solidFill>
                <a:latin typeface="Times New Roman"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100" dirty="0">
                <a:solidFill>
                  <a:schemeClr val="accent2"/>
                </a:solidFill>
              </a:rPr>
              <a:t>chimp</a:t>
            </a:r>
            <a:endParaRPr lang="en-US" altLang="en-US" sz="2100" dirty="0"/>
          </a:p>
        </p:txBody>
      </p:sp>
      <p:sp>
        <p:nvSpPr>
          <p:cNvPr id="34823" name="Text Box 7"/>
          <p:cNvSpPr txBox="1">
            <a:spLocks noChangeArrowheads="1"/>
          </p:cNvSpPr>
          <p:nvPr/>
        </p:nvSpPr>
        <p:spPr bwMode="auto">
          <a:xfrm>
            <a:off x="1714501" y="3786188"/>
            <a:ext cx="868279" cy="40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06" tIns="40003" rIns="80006" bIns="40003">
            <a:spAutoFit/>
          </a:bodyPr>
          <a:lstStyle>
            <a:lvl1pPr defTabSz="800100">
              <a:spcBef>
                <a:spcPct val="20000"/>
              </a:spcBef>
              <a:buChar char="•"/>
              <a:defRPr sz="3200">
                <a:solidFill>
                  <a:schemeClr val="tx1"/>
                </a:solidFill>
                <a:latin typeface="Times New Roman" pitchFamily="18" charset="0"/>
              </a:defRPr>
            </a:lvl1pPr>
            <a:lvl2pPr marL="742950" indent="-285750" defTabSz="800100">
              <a:spcBef>
                <a:spcPct val="20000"/>
              </a:spcBef>
              <a:buChar char="–"/>
              <a:defRPr sz="2800">
                <a:solidFill>
                  <a:schemeClr val="tx1"/>
                </a:solidFill>
                <a:latin typeface="Times New Roman" pitchFamily="18" charset="0"/>
              </a:defRPr>
            </a:lvl2pPr>
            <a:lvl3pPr marL="1143000" indent="-228600" defTabSz="800100">
              <a:spcBef>
                <a:spcPct val="20000"/>
              </a:spcBef>
              <a:buChar char="•"/>
              <a:defRPr sz="2400">
                <a:solidFill>
                  <a:schemeClr val="tx1"/>
                </a:solidFill>
                <a:latin typeface="Times New Roman" pitchFamily="18" charset="0"/>
              </a:defRPr>
            </a:lvl3pPr>
            <a:lvl4pPr marL="1600200" indent="-228600" defTabSz="800100">
              <a:spcBef>
                <a:spcPct val="20000"/>
              </a:spcBef>
              <a:buChar char="–"/>
              <a:defRPr sz="2000">
                <a:solidFill>
                  <a:schemeClr val="tx1"/>
                </a:solidFill>
                <a:latin typeface="Times New Roman" pitchFamily="18" charset="0"/>
              </a:defRPr>
            </a:lvl4pPr>
            <a:lvl5pPr marL="2057400" indent="-228600" defTabSz="800100">
              <a:spcBef>
                <a:spcPct val="20000"/>
              </a:spcBef>
              <a:buChar char="»"/>
              <a:defRPr sz="2000">
                <a:solidFill>
                  <a:schemeClr val="tx1"/>
                </a:solidFill>
                <a:latin typeface="Times New Roman"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100" dirty="0">
                <a:solidFill>
                  <a:schemeClr val="accent2"/>
                </a:solidFill>
              </a:rPr>
              <a:t>mouse</a:t>
            </a:r>
            <a:endParaRPr lang="en-US" altLang="en-US" sz="2100" dirty="0"/>
          </a:p>
        </p:txBody>
      </p:sp>
      <p:sp>
        <p:nvSpPr>
          <p:cNvPr id="34824" name="Text Box 8"/>
          <p:cNvSpPr txBox="1">
            <a:spLocks noChangeArrowheads="1"/>
          </p:cNvSpPr>
          <p:nvPr/>
        </p:nvSpPr>
        <p:spPr bwMode="auto">
          <a:xfrm>
            <a:off x="3302001" y="3533775"/>
            <a:ext cx="161625" cy="40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06" tIns="40003" rIns="80006" bIns="40003">
            <a:spAutoFit/>
          </a:bodyPr>
          <a:lstStyle>
            <a:lvl1pPr defTabSz="800100">
              <a:spcBef>
                <a:spcPct val="20000"/>
              </a:spcBef>
              <a:buChar char="•"/>
              <a:defRPr sz="3200">
                <a:solidFill>
                  <a:schemeClr val="tx1"/>
                </a:solidFill>
                <a:latin typeface="Times New Roman" pitchFamily="18" charset="0"/>
              </a:defRPr>
            </a:lvl1pPr>
            <a:lvl2pPr marL="742950" indent="-285750" defTabSz="800100">
              <a:spcBef>
                <a:spcPct val="20000"/>
              </a:spcBef>
              <a:buChar char="–"/>
              <a:defRPr sz="2800">
                <a:solidFill>
                  <a:schemeClr val="tx1"/>
                </a:solidFill>
                <a:latin typeface="Times New Roman" pitchFamily="18" charset="0"/>
              </a:defRPr>
            </a:lvl2pPr>
            <a:lvl3pPr marL="1143000" indent="-228600" defTabSz="800100">
              <a:spcBef>
                <a:spcPct val="20000"/>
              </a:spcBef>
              <a:buChar char="•"/>
              <a:defRPr sz="2400">
                <a:solidFill>
                  <a:schemeClr val="tx1"/>
                </a:solidFill>
                <a:latin typeface="Times New Roman" pitchFamily="18" charset="0"/>
              </a:defRPr>
            </a:lvl3pPr>
            <a:lvl4pPr marL="1600200" indent="-228600" defTabSz="800100">
              <a:spcBef>
                <a:spcPct val="20000"/>
              </a:spcBef>
              <a:buChar char="–"/>
              <a:defRPr sz="2000">
                <a:solidFill>
                  <a:schemeClr val="tx1"/>
                </a:solidFill>
                <a:latin typeface="Times New Roman" pitchFamily="18" charset="0"/>
              </a:defRPr>
            </a:lvl4pPr>
            <a:lvl5pPr marL="2057400" indent="-228600" defTabSz="800100">
              <a:spcBef>
                <a:spcPct val="20000"/>
              </a:spcBef>
              <a:buChar char="»"/>
              <a:defRPr sz="2000">
                <a:solidFill>
                  <a:schemeClr val="tx1"/>
                </a:solidFill>
                <a:latin typeface="Times New Roman"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100" dirty="0"/>
          </a:p>
        </p:txBody>
      </p:sp>
      <p:sp>
        <p:nvSpPr>
          <p:cNvPr id="34825" name="Text Box 9"/>
          <p:cNvSpPr txBox="1">
            <a:spLocks noChangeArrowheads="1"/>
          </p:cNvSpPr>
          <p:nvPr/>
        </p:nvSpPr>
        <p:spPr bwMode="auto">
          <a:xfrm>
            <a:off x="1845627" y="304801"/>
            <a:ext cx="5419424" cy="94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06" tIns="40003" rIns="80006" bIns="40003">
            <a:spAutoFit/>
          </a:bodyPr>
          <a:lstStyle>
            <a:lvl1pPr marL="457200" indent="-457200" defTabSz="800100">
              <a:spcBef>
                <a:spcPct val="20000"/>
              </a:spcBef>
              <a:buChar char="•"/>
              <a:defRPr sz="3200">
                <a:solidFill>
                  <a:schemeClr val="tx1"/>
                </a:solidFill>
                <a:latin typeface="Times New Roman" pitchFamily="18" charset="0"/>
              </a:defRPr>
            </a:lvl1pPr>
            <a:lvl2pPr marL="742950" indent="-285750" defTabSz="800100">
              <a:spcBef>
                <a:spcPct val="20000"/>
              </a:spcBef>
              <a:buChar char="–"/>
              <a:defRPr sz="2800">
                <a:solidFill>
                  <a:schemeClr val="tx1"/>
                </a:solidFill>
                <a:latin typeface="Times New Roman" pitchFamily="18" charset="0"/>
              </a:defRPr>
            </a:lvl2pPr>
            <a:lvl3pPr marL="1143000" indent="-228600" defTabSz="800100">
              <a:spcBef>
                <a:spcPct val="20000"/>
              </a:spcBef>
              <a:buChar char="•"/>
              <a:defRPr sz="2400">
                <a:solidFill>
                  <a:schemeClr val="tx1"/>
                </a:solidFill>
                <a:latin typeface="Times New Roman" pitchFamily="18" charset="0"/>
              </a:defRPr>
            </a:lvl3pPr>
            <a:lvl4pPr marL="1600200" indent="-228600" defTabSz="800100">
              <a:spcBef>
                <a:spcPct val="20000"/>
              </a:spcBef>
              <a:buChar char="–"/>
              <a:defRPr sz="2000">
                <a:solidFill>
                  <a:schemeClr val="tx1"/>
                </a:solidFill>
                <a:latin typeface="Times New Roman" pitchFamily="18" charset="0"/>
              </a:defRPr>
            </a:lvl4pPr>
            <a:lvl5pPr marL="2057400" indent="-228600" defTabSz="800100">
              <a:spcBef>
                <a:spcPct val="20000"/>
              </a:spcBef>
              <a:buChar char="»"/>
              <a:defRPr sz="2000">
                <a:solidFill>
                  <a:schemeClr val="tx1"/>
                </a:solidFill>
                <a:latin typeface="Times New Roman"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smtClean="0">
                <a:solidFill>
                  <a:schemeClr val="tx2"/>
                </a:solidFill>
                <a:latin typeface="Arial" charset="0"/>
              </a:rPr>
              <a:t>First genome-wide selection test:</a:t>
            </a:r>
          </a:p>
          <a:p>
            <a:pPr algn="ctr">
              <a:spcBef>
                <a:spcPct val="0"/>
              </a:spcBef>
              <a:buFontTx/>
              <a:buNone/>
            </a:pPr>
            <a:r>
              <a:rPr lang="en-US" altLang="en-US" sz="2800" dirty="0" smtClean="0">
                <a:solidFill>
                  <a:schemeClr val="tx2"/>
                </a:solidFill>
                <a:latin typeface="Arial" charset="0"/>
              </a:rPr>
              <a:t>d</a:t>
            </a:r>
            <a:r>
              <a:rPr lang="en-US" altLang="en-US" sz="2800" baseline="-25000" dirty="0" smtClean="0">
                <a:solidFill>
                  <a:schemeClr val="tx2"/>
                </a:solidFill>
                <a:latin typeface="Arial" charset="0"/>
              </a:rPr>
              <a:t>N</a:t>
            </a:r>
            <a:r>
              <a:rPr lang="en-US" altLang="en-US" sz="2800" dirty="0" smtClean="0">
                <a:solidFill>
                  <a:schemeClr val="tx2"/>
                </a:solidFill>
                <a:latin typeface="Arial" charset="0"/>
              </a:rPr>
              <a:t>/d</a:t>
            </a:r>
            <a:r>
              <a:rPr lang="en-US" altLang="en-US" sz="2800" baseline="-25000" dirty="0" smtClean="0">
                <a:solidFill>
                  <a:schemeClr val="tx2"/>
                </a:solidFill>
                <a:latin typeface="Arial" charset="0"/>
              </a:rPr>
              <a:t>S</a:t>
            </a:r>
            <a:r>
              <a:rPr lang="en-US" altLang="en-US" sz="2800" dirty="0" smtClean="0">
                <a:solidFill>
                  <a:schemeClr val="tx2"/>
                </a:solidFill>
                <a:latin typeface="Arial" charset="0"/>
              </a:rPr>
              <a:t> test with PAML</a:t>
            </a:r>
            <a:endParaRPr lang="en-US" altLang="en-US" sz="2000" dirty="0">
              <a:solidFill>
                <a:schemeClr val="tx2"/>
              </a:solidFill>
              <a:latin typeface="Arial" charset="0"/>
            </a:endParaRPr>
          </a:p>
        </p:txBody>
      </p:sp>
      <p:pic>
        <p:nvPicPr>
          <p:cNvPr id="34826" name="Picture 10" descr="mouse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326" y="3429001"/>
            <a:ext cx="101917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1" descr="photograph of a chimpanze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21933" t="17499" r="28450" b="33002"/>
          <a:stretch>
            <a:fillRect/>
          </a:stretch>
        </p:blipFill>
        <p:spPr bwMode="auto">
          <a:xfrm>
            <a:off x="7010401" y="1905000"/>
            <a:ext cx="10953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 Box 12"/>
          <p:cNvSpPr txBox="1">
            <a:spLocks noChangeArrowheads="1"/>
          </p:cNvSpPr>
          <p:nvPr/>
        </p:nvSpPr>
        <p:spPr bwMode="auto">
          <a:xfrm>
            <a:off x="3505200" y="3429001"/>
            <a:ext cx="692991" cy="52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800" i="1" dirty="0">
                <a:latin typeface="Arial" charset="0"/>
              </a:rPr>
              <a:t>d</a:t>
            </a:r>
            <a:r>
              <a:rPr lang="en-US" altLang="en-US" sz="2800" i="1" baseline="-25000" dirty="0">
                <a:latin typeface="Arial" charset="0"/>
              </a:rPr>
              <a:t>N1</a:t>
            </a:r>
          </a:p>
        </p:txBody>
      </p:sp>
      <p:sp>
        <p:nvSpPr>
          <p:cNvPr id="34829" name="Text Box 13"/>
          <p:cNvSpPr txBox="1">
            <a:spLocks noChangeArrowheads="1"/>
          </p:cNvSpPr>
          <p:nvPr/>
        </p:nvSpPr>
        <p:spPr bwMode="auto">
          <a:xfrm>
            <a:off x="4800600" y="4495801"/>
            <a:ext cx="692991" cy="52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800" i="1" dirty="0">
                <a:latin typeface="Arial" charset="0"/>
              </a:rPr>
              <a:t>d</a:t>
            </a:r>
            <a:r>
              <a:rPr lang="en-US" altLang="en-US" sz="2800" i="1" baseline="-25000" dirty="0">
                <a:latin typeface="Arial" charset="0"/>
              </a:rPr>
              <a:t>N2</a:t>
            </a:r>
          </a:p>
        </p:txBody>
      </p:sp>
      <p:sp>
        <p:nvSpPr>
          <p:cNvPr id="34830" name="Text Box 14"/>
          <p:cNvSpPr txBox="1">
            <a:spLocks noChangeArrowheads="1"/>
          </p:cNvSpPr>
          <p:nvPr/>
        </p:nvSpPr>
        <p:spPr bwMode="auto">
          <a:xfrm>
            <a:off x="1219200" y="5791200"/>
            <a:ext cx="2995409" cy="59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dirty="0"/>
              <a:t>Mouse-human split: 80-110 MYA</a:t>
            </a:r>
          </a:p>
          <a:p>
            <a:pPr>
              <a:spcBef>
                <a:spcPct val="0"/>
              </a:spcBef>
              <a:buFontTx/>
              <a:buNone/>
            </a:pPr>
            <a:r>
              <a:rPr lang="en-US" altLang="en-US" sz="1600" dirty="0"/>
              <a:t>Human-chimp split: 4.6 – 6 MYA</a:t>
            </a:r>
            <a:endParaRPr lang="en-US" altLang="en-US" sz="1600" dirty="0">
              <a:solidFill>
                <a:schemeClr val="accent2"/>
              </a:solidFill>
              <a:latin typeface="Arial" charset="0"/>
            </a:endParaRPr>
          </a:p>
        </p:txBody>
      </p:sp>
      <p:pic>
        <p:nvPicPr>
          <p:cNvPr id="34831" name="Picture 15" descr="arnold1"/>
          <p:cNvPicPr>
            <a:picLocks noChangeAspect="1" noChangeArrowheads="1"/>
          </p:cNvPicPr>
          <p:nvPr/>
        </p:nvPicPr>
        <p:blipFill>
          <a:blip r:embed="rId5">
            <a:extLst>
              <a:ext uri="{28A0092B-C50C-407E-A947-70E740481C1C}">
                <a14:useLocalDpi xmlns:a14="http://schemas.microsoft.com/office/drawing/2010/main" val="0"/>
              </a:ext>
            </a:extLst>
          </a:blip>
          <a:srcRect t="3847" b="11539"/>
          <a:stretch>
            <a:fillRect/>
          </a:stretch>
        </p:blipFill>
        <p:spPr bwMode="auto">
          <a:xfrm>
            <a:off x="6934200" y="4191001"/>
            <a:ext cx="10223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0" y="6553200"/>
            <a:ext cx="2116670" cy="369332"/>
          </a:xfrm>
          <a:prstGeom prst="rect">
            <a:avLst/>
          </a:prstGeom>
          <a:noFill/>
        </p:spPr>
        <p:txBody>
          <a:bodyPr wrap="none" rtlCol="0">
            <a:spAutoFit/>
          </a:bodyPr>
          <a:lstStyle/>
          <a:p>
            <a:r>
              <a:rPr lang="en-US" dirty="0" smtClean="0"/>
              <a:t>Clark et al. 2005 xxx)</a:t>
            </a:r>
            <a:endParaRPr lang="en-US" dirty="0"/>
          </a:p>
        </p:txBody>
      </p:sp>
    </p:spTree>
    <p:extLst>
      <p:ext uri="{BB962C8B-B14F-4D97-AF65-F5344CB8AC3E}">
        <p14:creationId xmlns:p14="http://schemas.microsoft.com/office/powerpoint/2010/main" val="2703785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Estimation of selection from allele frequency dynamics</a:t>
            </a:r>
            <a:endParaRPr lang="en-US" dirty="0"/>
          </a:p>
        </p:txBody>
      </p:sp>
      <p:sp>
        <p:nvSpPr>
          <p:cNvPr id="3" name="Content Placeholder 2"/>
          <p:cNvSpPr>
            <a:spLocks noGrp="1"/>
          </p:cNvSpPr>
          <p:nvPr>
            <p:ph idx="1"/>
          </p:nvPr>
        </p:nvSpPr>
        <p:spPr/>
        <p:txBody>
          <a:bodyPr/>
          <a:lstStyle/>
          <a:p>
            <a:r>
              <a:rPr lang="en-US" dirty="0" smtClean="0"/>
              <a:t>For each generation transition, record the allele frequency and the change.</a:t>
            </a:r>
          </a:p>
          <a:p>
            <a:r>
              <a:rPr lang="en-US" dirty="0" smtClean="0"/>
              <a:t>Wright-Fisher model implies binomial variance of allele frequency.</a:t>
            </a:r>
          </a:p>
          <a:p>
            <a:r>
              <a:rPr lang="en-US" dirty="0" smtClean="0"/>
              <a:t>Can formulate a likelihood ratio test (LRT) for goodness-of-fit of Wright-Fisher.</a:t>
            </a:r>
          </a:p>
          <a:p>
            <a:r>
              <a:rPr lang="en-US" dirty="0" smtClean="0"/>
              <a:t>The only parameter is </a:t>
            </a:r>
            <a:r>
              <a:rPr lang="en-US" i="1" dirty="0" smtClean="0"/>
              <a:t>N</a:t>
            </a:r>
            <a:r>
              <a:rPr lang="en-US" i="1" baseline="-25000" dirty="0" smtClean="0"/>
              <a:t>e</a:t>
            </a:r>
            <a:r>
              <a:rPr lang="en-US" dirty="0" smtClean="0"/>
              <a:t>, which should be jointly estimated across all SNPs.</a:t>
            </a:r>
            <a:endParaRPr lang="en-US" dirty="0"/>
          </a:p>
        </p:txBody>
      </p:sp>
    </p:spTree>
    <p:extLst>
      <p:ext uri="{BB962C8B-B14F-4D97-AF65-F5344CB8AC3E}">
        <p14:creationId xmlns:p14="http://schemas.microsoft.com/office/powerpoint/2010/main" val="23502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panose="020B0604020202020204" pitchFamily="34" charset="0"/>
                <a:cs typeface="Arial" panose="020B0604020202020204" pitchFamily="34" charset="0"/>
              </a:rPr>
              <a:t>Allele frequency dynamics practical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t>Follow the instructions in “AlleleFreqDyn.txt” to assess whether allele frequency changes over time fit the neutral expectation.</a:t>
            </a:r>
            <a:endParaRPr lang="en-US" dirty="0"/>
          </a:p>
        </p:txBody>
      </p:sp>
    </p:spTree>
    <p:extLst>
      <p:ext uri="{BB962C8B-B14F-4D97-AF65-F5344CB8AC3E}">
        <p14:creationId xmlns:p14="http://schemas.microsoft.com/office/powerpoint/2010/main" val="3990513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69708"/>
            <a:ext cx="8229600" cy="1143000"/>
          </a:xfrm>
        </p:spPr>
        <p:txBody>
          <a:bodyPr>
            <a:normAutofit fontScale="90000"/>
          </a:bodyPr>
          <a:lstStyle/>
          <a:p>
            <a:r>
              <a:rPr lang="en-US" dirty="0" smtClean="0"/>
              <a:t>Selection Components </a:t>
            </a:r>
            <a:r>
              <a:rPr lang="en-US" dirty="0"/>
              <a:t>A</a:t>
            </a:r>
            <a:r>
              <a:rPr lang="en-US" dirty="0" smtClean="0"/>
              <a:t>nalysis</a:t>
            </a:r>
            <a:br>
              <a:rPr lang="en-US" dirty="0" smtClean="0"/>
            </a:br>
            <a:r>
              <a:rPr lang="en-US" dirty="0" smtClean="0"/>
              <a:t>SCA:  Gametic selection</a:t>
            </a:r>
            <a:endParaRPr lang="en-US" dirty="0"/>
          </a:p>
        </p:txBody>
      </p:sp>
      <p:sp>
        <p:nvSpPr>
          <p:cNvPr id="3" name="Content Placeholder 2"/>
          <p:cNvSpPr>
            <a:spLocks noGrp="1"/>
          </p:cNvSpPr>
          <p:nvPr>
            <p:ph idx="1"/>
          </p:nvPr>
        </p:nvSpPr>
        <p:spPr/>
        <p:txBody>
          <a:bodyPr/>
          <a:lstStyle/>
          <a:p>
            <a:r>
              <a:rPr lang="en-US" dirty="0" smtClean="0"/>
              <a:t>H</a:t>
            </a:r>
            <a:r>
              <a:rPr lang="en-US" baseline="-25000" dirty="0" smtClean="0"/>
              <a:t>0</a:t>
            </a:r>
            <a:r>
              <a:rPr lang="en-US" dirty="0" smtClean="0"/>
              <a:t>:  Heterozygotes produce equal proportions of the two gametes (typically scored in offspring).</a:t>
            </a:r>
          </a:p>
          <a:p>
            <a:r>
              <a:rPr lang="en-US" dirty="0" smtClean="0"/>
              <a:t>Test:  Chi-square, or likelihood models.</a:t>
            </a:r>
          </a:p>
          <a:p>
            <a:r>
              <a:rPr lang="en-US" dirty="0" smtClean="0"/>
              <a:t>Parameter:  explicit ML estimates of segregation probabilities.</a:t>
            </a:r>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p>
            <a:pPr defTabSz="410709" hangingPunct="0">
              <a:spcBef>
                <a:spcPts val="3375"/>
              </a:spcBef>
              <a:defRPr sz="4800">
                <a:solidFill>
                  <a:srgbClr val="FFB43F"/>
                </a:solidFill>
              </a:defRPr>
            </a:pPr>
            <a:r>
              <a:rPr sz="3400" kern="0" dirty="0">
                <a:solidFill>
                  <a:srgbClr val="FFB43F"/>
                </a:solidFill>
                <a:sym typeface="Gill Sans"/>
              </a:rPr>
              <a:t>Gametic selection: do heterozygotes transmit both alleles equally frequently?</a:t>
            </a:r>
          </a:p>
        </p:txBody>
      </p:sp>
      <p:grpSp>
        <p:nvGrpSpPr>
          <p:cNvPr id="490" name="Group 490"/>
          <p:cNvGrpSpPr/>
          <p:nvPr/>
        </p:nvGrpSpPr>
        <p:grpSpPr>
          <a:xfrm>
            <a:off x="2589846" y="2004175"/>
            <a:ext cx="3839293" cy="2849650"/>
            <a:chOff x="0" y="0"/>
            <a:chExt cx="5460326" cy="4052833"/>
          </a:xfrm>
        </p:grpSpPr>
        <p:sp>
          <p:nvSpPr>
            <p:cNvPr id="467" name="Shape 467"/>
            <p:cNvSpPr/>
            <p:nvPr/>
          </p:nvSpPr>
          <p:spPr>
            <a:xfrm>
              <a:off x="1201123" y="93045"/>
              <a:ext cx="779392" cy="6903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410709" hangingPunct="0">
                <a:defRPr sz="3000">
                  <a:solidFill>
                    <a:srgbClr val="FFB43F"/>
                  </a:solidFill>
                </a:defRPr>
              </a:pPr>
              <a:r>
                <a:rPr sz="2100" kern="0" dirty="0">
                  <a:solidFill>
                    <a:srgbClr val="FFB43F"/>
                  </a:solidFill>
                  <a:sym typeface="Gill Sans"/>
                </a:rPr>
                <a:t>Aa</a:t>
              </a:r>
            </a:p>
          </p:txBody>
        </p:sp>
        <p:sp>
          <p:nvSpPr>
            <p:cNvPr id="468" name="Shape 468"/>
            <p:cNvSpPr/>
            <p:nvPr/>
          </p:nvSpPr>
          <p:spPr>
            <a:xfrm>
              <a:off x="1173088" y="57082"/>
              <a:ext cx="856234" cy="856234"/>
            </a:xfrm>
            <a:prstGeom prst="rect">
              <a:avLst/>
            </a:pr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69" name="Shape 469"/>
            <p:cNvSpPr/>
            <p:nvPr/>
          </p:nvSpPr>
          <p:spPr>
            <a:xfrm>
              <a:off x="3418321" y="0"/>
              <a:ext cx="951370" cy="951370"/>
            </a:xfrm>
            <a:prstGeom prst="ellipse">
              <a:avLst/>
            </a:pr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70" name="Shape 470"/>
            <p:cNvSpPr/>
            <p:nvPr/>
          </p:nvSpPr>
          <p:spPr>
            <a:xfrm flipV="1">
              <a:off x="2029321" y="475681"/>
              <a:ext cx="1377590" cy="3"/>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71" name="Shape 471"/>
            <p:cNvSpPr/>
            <p:nvPr/>
          </p:nvSpPr>
          <p:spPr>
            <a:xfrm flipH="1">
              <a:off x="2726992" y="475684"/>
              <a:ext cx="6343" cy="1274836"/>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72" name="Shape 472"/>
            <p:cNvSpPr/>
            <p:nvPr/>
          </p:nvSpPr>
          <p:spPr>
            <a:xfrm flipV="1">
              <a:off x="501861" y="1750531"/>
              <a:ext cx="4456605" cy="2"/>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73" name="Shape 473"/>
            <p:cNvSpPr/>
            <p:nvPr/>
          </p:nvSpPr>
          <p:spPr>
            <a:xfrm>
              <a:off x="3494743" y="89073"/>
              <a:ext cx="779392" cy="690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000"/>
              </a:lvl1pPr>
            </a:lstStyle>
            <a:p>
              <a:pPr algn="ctr" defTabSz="410709" hangingPunct="0"/>
              <a:r>
                <a:rPr kern="0" dirty="0">
                  <a:solidFill>
                    <a:srgbClr val="FFFFFF"/>
                  </a:solidFill>
                  <a:sym typeface="Gill Sans"/>
                </a:rPr>
                <a:t>AA</a:t>
              </a:r>
            </a:p>
          </p:txBody>
        </p:sp>
        <p:grpSp>
          <p:nvGrpSpPr>
            <p:cNvPr id="477" name="Group 477"/>
            <p:cNvGrpSpPr/>
            <p:nvPr/>
          </p:nvGrpSpPr>
          <p:grpSpPr>
            <a:xfrm>
              <a:off x="0" y="1731493"/>
              <a:ext cx="1046507" cy="2321341"/>
              <a:chOff x="0" y="0"/>
              <a:chExt cx="1046506" cy="2321340"/>
            </a:xfrm>
          </p:grpSpPr>
          <p:sp>
            <p:nvSpPr>
              <p:cNvPr id="474" name="Shape 474"/>
              <p:cNvSpPr/>
              <p:nvPr/>
            </p:nvSpPr>
            <p:spPr>
              <a:xfrm>
                <a:off x="0" y="1274834"/>
                <a:ext cx="1046507" cy="10465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75" name="Shape 475"/>
              <p:cNvSpPr/>
              <p:nvPr/>
            </p:nvSpPr>
            <p:spPr>
              <a:xfrm flipH="1">
                <a:off x="513739" y="0"/>
                <a:ext cx="6343" cy="1274835"/>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76" name="Shape 476"/>
              <p:cNvSpPr/>
              <p:nvPr/>
            </p:nvSpPr>
            <p:spPr>
              <a:xfrm>
                <a:off x="133557" y="1452928"/>
                <a:ext cx="779392" cy="6903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410709" hangingPunct="0">
                  <a:defRPr sz="3000"/>
                </a:pPr>
                <a:r>
                  <a:rPr sz="2100" kern="0" dirty="0">
                    <a:solidFill>
                      <a:srgbClr val="FFFFFF"/>
                    </a:solidFill>
                    <a:sym typeface="Gill Sans"/>
                  </a:rPr>
                  <a:t>A</a:t>
                </a:r>
                <a:r>
                  <a:rPr sz="2100" kern="0" dirty="0">
                    <a:solidFill>
                      <a:srgbClr val="BC8027">
                        <a:hueOff val="102361"/>
                        <a:satOff val="14118"/>
                        <a:lumOff val="10675"/>
                      </a:srgbClr>
                    </a:solidFill>
                    <a:sym typeface="Gill Sans"/>
                  </a:rPr>
                  <a:t>a</a:t>
                </a:r>
              </a:p>
            </p:txBody>
          </p:sp>
        </p:grpSp>
        <p:grpSp>
          <p:nvGrpSpPr>
            <p:cNvPr id="481" name="Group 481"/>
            <p:cNvGrpSpPr/>
            <p:nvPr/>
          </p:nvGrpSpPr>
          <p:grpSpPr>
            <a:xfrm>
              <a:off x="1471273" y="1731493"/>
              <a:ext cx="1046508" cy="2321341"/>
              <a:chOff x="0" y="0"/>
              <a:chExt cx="1046506" cy="2321340"/>
            </a:xfrm>
          </p:grpSpPr>
          <p:sp>
            <p:nvSpPr>
              <p:cNvPr id="478" name="Shape 478"/>
              <p:cNvSpPr/>
              <p:nvPr/>
            </p:nvSpPr>
            <p:spPr>
              <a:xfrm flipH="1">
                <a:off x="513738" y="0"/>
                <a:ext cx="6343" cy="1274835"/>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79" name="Shape 479"/>
              <p:cNvSpPr/>
              <p:nvPr/>
            </p:nvSpPr>
            <p:spPr>
              <a:xfrm>
                <a:off x="0" y="1274834"/>
                <a:ext cx="1046507" cy="10465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80" name="Shape 480"/>
              <p:cNvSpPr/>
              <p:nvPr/>
            </p:nvSpPr>
            <p:spPr>
              <a:xfrm>
                <a:off x="133503" y="1430607"/>
                <a:ext cx="779392" cy="690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410709" hangingPunct="0">
                  <a:defRPr sz="3000"/>
                </a:pPr>
                <a:r>
                  <a:rPr sz="2100" kern="0" dirty="0">
                    <a:solidFill>
                      <a:srgbClr val="FFFFFF"/>
                    </a:solidFill>
                    <a:sym typeface="Gill Sans"/>
                  </a:rPr>
                  <a:t>A</a:t>
                </a:r>
                <a:r>
                  <a:rPr sz="2100" kern="0" dirty="0">
                    <a:solidFill>
                      <a:srgbClr val="BC8027">
                        <a:hueOff val="102361"/>
                        <a:satOff val="14118"/>
                        <a:lumOff val="10675"/>
                      </a:srgbClr>
                    </a:solidFill>
                    <a:sym typeface="Gill Sans"/>
                  </a:rPr>
                  <a:t>a</a:t>
                </a:r>
              </a:p>
            </p:txBody>
          </p:sp>
        </p:grpSp>
        <p:grpSp>
          <p:nvGrpSpPr>
            <p:cNvPr id="485" name="Group 485"/>
            <p:cNvGrpSpPr/>
            <p:nvPr/>
          </p:nvGrpSpPr>
          <p:grpSpPr>
            <a:xfrm>
              <a:off x="4413820" y="1731493"/>
              <a:ext cx="1046507" cy="2321341"/>
              <a:chOff x="0" y="0"/>
              <a:chExt cx="1046506" cy="2321340"/>
            </a:xfrm>
          </p:grpSpPr>
          <p:sp>
            <p:nvSpPr>
              <p:cNvPr id="482" name="Shape 482"/>
              <p:cNvSpPr/>
              <p:nvPr/>
            </p:nvSpPr>
            <p:spPr>
              <a:xfrm flipH="1">
                <a:off x="513738" y="0"/>
                <a:ext cx="6343" cy="1274835"/>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83" name="Shape 483"/>
              <p:cNvSpPr/>
              <p:nvPr/>
            </p:nvSpPr>
            <p:spPr>
              <a:xfrm>
                <a:off x="0" y="1274834"/>
                <a:ext cx="1046507" cy="10465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84" name="Shape 484"/>
              <p:cNvSpPr/>
              <p:nvPr/>
            </p:nvSpPr>
            <p:spPr>
              <a:xfrm>
                <a:off x="133504" y="1430607"/>
                <a:ext cx="779392" cy="690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410709" hangingPunct="0">
                  <a:defRPr sz="3000"/>
                </a:pPr>
                <a:r>
                  <a:rPr sz="2100" kern="0" dirty="0">
                    <a:solidFill>
                      <a:srgbClr val="FFFFFF"/>
                    </a:solidFill>
                    <a:sym typeface="Gill Sans"/>
                  </a:rPr>
                  <a:t>A</a:t>
                </a:r>
                <a:r>
                  <a:rPr sz="2100" kern="0" dirty="0">
                    <a:solidFill>
                      <a:srgbClr val="BC8027">
                        <a:hueOff val="102361"/>
                        <a:satOff val="14118"/>
                        <a:lumOff val="10675"/>
                      </a:srgbClr>
                    </a:solidFill>
                    <a:sym typeface="Gill Sans"/>
                  </a:rPr>
                  <a:t>A</a:t>
                </a:r>
              </a:p>
            </p:txBody>
          </p:sp>
        </p:grpSp>
        <p:grpSp>
          <p:nvGrpSpPr>
            <p:cNvPr id="489" name="Group 489"/>
            <p:cNvGrpSpPr/>
            <p:nvPr/>
          </p:nvGrpSpPr>
          <p:grpSpPr>
            <a:xfrm>
              <a:off x="2942546" y="1731493"/>
              <a:ext cx="1046508" cy="2321341"/>
              <a:chOff x="0" y="0"/>
              <a:chExt cx="1046506" cy="2321340"/>
            </a:xfrm>
          </p:grpSpPr>
          <p:sp>
            <p:nvSpPr>
              <p:cNvPr id="486" name="Shape 486"/>
              <p:cNvSpPr/>
              <p:nvPr/>
            </p:nvSpPr>
            <p:spPr>
              <a:xfrm flipH="1">
                <a:off x="513738" y="0"/>
                <a:ext cx="6343" cy="1274835"/>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defTabSz="321424" hangingPunct="0">
                  <a:defRPr sz="1200">
                    <a:solidFill>
                      <a:srgbClr val="000000"/>
                    </a:solidFill>
                    <a:latin typeface="Helvetica"/>
                    <a:ea typeface="Helvetica"/>
                    <a:cs typeface="Helvetica"/>
                    <a:sym typeface="Helvetica"/>
                  </a:defRPr>
                </a:pPr>
                <a:endParaRPr sz="800" kern="0" dirty="0">
                  <a:solidFill>
                    <a:srgbClr val="000000"/>
                  </a:solidFill>
                  <a:latin typeface="Helvetica"/>
                  <a:ea typeface="Helvetica"/>
                  <a:cs typeface="Helvetica"/>
                  <a:sym typeface="Helvetica"/>
                </a:endParaRPr>
              </a:p>
            </p:txBody>
          </p:sp>
          <p:sp>
            <p:nvSpPr>
              <p:cNvPr id="487" name="Shape 487"/>
              <p:cNvSpPr/>
              <p:nvPr/>
            </p:nvSpPr>
            <p:spPr>
              <a:xfrm>
                <a:off x="0" y="1274834"/>
                <a:ext cx="1046507" cy="10465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38100" cap="flat">
                <a:solidFill>
                  <a:srgbClr val="FFFFFF"/>
                </a:solidFill>
                <a:prstDash val="solid"/>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sp>
            <p:nvSpPr>
              <p:cNvPr id="488" name="Shape 488"/>
              <p:cNvSpPr/>
              <p:nvPr/>
            </p:nvSpPr>
            <p:spPr>
              <a:xfrm>
                <a:off x="127214" y="1452928"/>
                <a:ext cx="779392" cy="6903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410709" hangingPunct="0">
                  <a:defRPr sz="3000"/>
                </a:pPr>
                <a:r>
                  <a:rPr sz="2100" kern="0" dirty="0">
                    <a:solidFill>
                      <a:srgbClr val="FFFFFF"/>
                    </a:solidFill>
                    <a:sym typeface="Gill Sans"/>
                  </a:rPr>
                  <a:t>A</a:t>
                </a:r>
                <a:r>
                  <a:rPr sz="2100" kern="0" dirty="0">
                    <a:solidFill>
                      <a:srgbClr val="BC8027">
                        <a:hueOff val="102361"/>
                        <a:satOff val="14118"/>
                        <a:lumOff val="10675"/>
                      </a:srgbClr>
                    </a:solidFill>
                    <a:sym typeface="Gill Sans"/>
                  </a:rPr>
                  <a:t>A</a:t>
                </a:r>
              </a:p>
            </p:txBody>
          </p:sp>
        </p:grpSp>
      </p:grpSp>
      <p:sp>
        <p:nvSpPr>
          <p:cNvPr id="491" name="Shape 491"/>
          <p:cNvSpPr/>
          <p:nvPr/>
        </p:nvSpPr>
        <p:spPr>
          <a:xfrm>
            <a:off x="2391310" y="5133514"/>
            <a:ext cx="4236365" cy="687681"/>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nchor="ctr">
            <a:spAutoFit/>
          </a:bodyPr>
          <a:lstStyle/>
          <a:p>
            <a:pPr algn="ctr" defTabSz="410709" hangingPunct="0">
              <a:defRPr sz="2800"/>
            </a:pPr>
            <a:r>
              <a:rPr sz="2000" kern="0" dirty="0">
                <a:solidFill>
                  <a:srgbClr val="FFFFFF"/>
                </a:solidFill>
                <a:sym typeface="Gill Sans"/>
              </a:rPr>
              <a:t>H</a:t>
            </a:r>
            <a:r>
              <a:rPr sz="2000" kern="0" baseline="-5999" dirty="0">
                <a:solidFill>
                  <a:srgbClr val="FFFFFF"/>
                </a:solidFill>
                <a:sym typeface="Gill Sans"/>
              </a:rPr>
              <a:t>0</a:t>
            </a:r>
            <a:r>
              <a:rPr sz="2000" kern="0" dirty="0">
                <a:solidFill>
                  <a:srgbClr val="FFFFFF"/>
                </a:solidFill>
                <a:sym typeface="Gill Sans"/>
              </a:rPr>
              <a:t>: equal frequency of Aa &amp; AA offspring </a:t>
            </a:r>
          </a:p>
        </p:txBody>
      </p:sp>
    </p:spTree>
    <p:extLst>
      <p:ext uri="{BB962C8B-B14F-4D97-AF65-F5344CB8AC3E}">
        <p14:creationId xmlns:p14="http://schemas.microsoft.com/office/powerpoint/2010/main" val="3842622211"/>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rgbClr val="FFB43F"/>
                </a:solidFill>
              </a:defRPr>
            </a:lvl1pPr>
          </a:lstStyle>
          <a:p>
            <a:pPr defTabSz="410709" hangingPunct="0"/>
            <a:r>
              <a:rPr sz="3600" kern="0" dirty="0">
                <a:sym typeface="Gill Sans"/>
              </a:rPr>
              <a:t>A full likelihood approach for testing for gametic selection</a:t>
            </a:r>
          </a:p>
        </p:txBody>
      </p:sp>
      <p:sp>
        <p:nvSpPr>
          <p:cNvPr id="494" name="Shape 494"/>
          <p:cNvSpPr/>
          <p:nvPr/>
        </p:nvSpPr>
        <p:spPr>
          <a:xfrm>
            <a:off x="1893094" y="2379932"/>
            <a:ext cx="3341381" cy="319189"/>
          </a:xfrm>
          <a:prstGeom prst="rect">
            <a:avLst/>
          </a:prstGeom>
          <a:ln w="12700">
            <a:miter lim="400000"/>
          </a:ln>
          <a:extLst>
            <a:ext uri="{C572A759-6A51-4108-AA02-DFA0A04FC94B}">
              <ma14:wrappingTextBoxFlag xmlns:ma14="http://schemas.microsoft.com/office/mac/drawingml/2011/main" xmlns="" val="1"/>
            </a:ext>
          </a:extLst>
        </p:spPr>
        <p:txBody>
          <a:bodyPr wrap="none" lIns="35713" tIns="35713" rIns="35713" bIns="35713" anchor="ctr">
            <a:spAutoFit/>
          </a:bodyPr>
          <a:lstStyle/>
          <a:p>
            <a:pPr defTabSz="321424" hangingPunct="0">
              <a:defRPr sz="600">
                <a:solidFill>
                  <a:srgbClr val="000000"/>
                </a:solidFill>
                <a:latin typeface="Times New Roman"/>
                <a:ea typeface="Times New Roman"/>
                <a:cs typeface="Times New Roman"/>
                <a:sym typeface="Times New Roman"/>
              </a:defRPr>
            </a:pPr>
            <a:endParaRPr sz="400" kern="0" dirty="0">
              <a:solidFill>
                <a:srgbClr val="000000"/>
              </a:solidFill>
              <a:latin typeface="Times New Roman"/>
              <a:ea typeface="Times New Roman"/>
              <a:cs typeface="Times New Roman"/>
              <a:sym typeface="Times New Roman"/>
            </a:endParaRPr>
          </a:p>
          <a:p>
            <a:pPr marL="51785" defTabSz="321424" hangingPunct="0">
              <a:lnSpc>
                <a:spcPts val="141"/>
              </a:lnSpc>
              <a:defRPr sz="100">
                <a:solidFill>
                  <a:srgbClr val="000000"/>
                </a:solidFill>
                <a:latin typeface="Times New Roman"/>
                <a:ea typeface="Times New Roman"/>
                <a:cs typeface="Times New Roman"/>
                <a:sym typeface="Times New Roman"/>
              </a:defRPr>
            </a:pPr>
            <a:endParaRPr sz="100" kern="0" dirty="0">
              <a:solidFill>
                <a:srgbClr val="000000"/>
              </a:solidFill>
              <a:latin typeface="Times New Roman"/>
              <a:ea typeface="Times New Roman"/>
              <a:cs typeface="Times New Roman"/>
              <a:sym typeface="Times New Roman"/>
            </a:endParaRPr>
          </a:p>
          <a:p>
            <a:pPr marL="253122" defTabSz="321424" hangingPunct="0">
              <a:lnSpc>
                <a:spcPts val="1195"/>
              </a:lnSpc>
              <a:defRPr sz="1700" b="1">
                <a:solidFill>
                  <a:srgbClr val="000000"/>
                </a:solidFill>
                <a:latin typeface="Times New Roman"/>
                <a:ea typeface="Times New Roman"/>
                <a:cs typeface="Times New Roman"/>
                <a:sym typeface="Times New Roman"/>
              </a:defRPr>
            </a:pPr>
            <a:r>
              <a:rPr sz="1200" b="1" kern="0" dirty="0">
                <a:solidFill>
                  <a:srgbClr val="000000"/>
                </a:solidFill>
                <a:latin typeface="Times New Roman"/>
                <a:ea typeface="Times New Roman"/>
                <a:cs typeface="Times New Roman"/>
                <a:sym typeface="Times New Roman"/>
              </a:rPr>
              <a:t>Male        </a:t>
            </a:r>
            <a:r>
              <a:rPr sz="1200" b="1" kern="0" spc="144" dirty="0">
                <a:solidFill>
                  <a:srgbClr val="000000"/>
                </a:solidFill>
                <a:latin typeface="Times New Roman"/>
                <a:ea typeface="Times New Roman"/>
                <a:cs typeface="Times New Roman"/>
                <a:sym typeface="Times New Roman"/>
              </a:rPr>
              <a:t> </a:t>
            </a:r>
            <a:r>
              <a:rPr sz="1200" b="1" kern="0" spc="-179" dirty="0">
                <a:solidFill>
                  <a:srgbClr val="000000"/>
                </a:solidFill>
                <a:latin typeface="Times New Roman"/>
                <a:ea typeface="Times New Roman"/>
                <a:cs typeface="Times New Roman"/>
                <a:sym typeface="Times New Roman"/>
              </a:rPr>
              <a:t>F</a:t>
            </a:r>
            <a:r>
              <a:rPr sz="1200" b="1" kern="0" dirty="0">
                <a:solidFill>
                  <a:srgbClr val="000000"/>
                </a:solidFill>
                <a:latin typeface="Times New Roman"/>
                <a:ea typeface="Times New Roman"/>
                <a:cs typeface="Times New Roman"/>
                <a:sym typeface="Times New Roman"/>
              </a:rPr>
              <a:t>emale                 </a:t>
            </a:r>
            <a:r>
              <a:rPr sz="1200" b="1" kern="0" spc="184"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a:t>
            </a:r>
            <a:r>
              <a:rPr sz="1200" b="1" kern="0" spc="-120"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kids</a:t>
            </a:r>
            <a:r>
              <a:rPr sz="1200" b="1" kern="0" spc="10"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w/geno</a:t>
            </a:r>
            <a:r>
              <a:rPr sz="1200" b="1" kern="0" spc="-60" dirty="0">
                <a:solidFill>
                  <a:srgbClr val="000000"/>
                </a:solidFill>
                <a:latin typeface="Times New Roman"/>
                <a:ea typeface="Times New Roman"/>
                <a:cs typeface="Times New Roman"/>
                <a:sym typeface="Times New Roman"/>
              </a:rPr>
              <a:t>t</a:t>
            </a:r>
            <a:r>
              <a:rPr sz="1200" b="1" kern="0" dirty="0">
                <a:solidFill>
                  <a:srgbClr val="000000"/>
                </a:solidFill>
                <a:latin typeface="Times New Roman"/>
                <a:ea typeface="Times New Roman"/>
                <a:cs typeface="Times New Roman"/>
                <a:sym typeface="Times New Roman"/>
              </a:rPr>
              <a:t>y</a:t>
            </a:r>
            <a:r>
              <a:rPr sz="1200" b="1" kern="0" spc="54" dirty="0">
                <a:solidFill>
                  <a:srgbClr val="000000"/>
                </a:solidFill>
                <a:latin typeface="Times New Roman"/>
                <a:ea typeface="Times New Roman"/>
                <a:cs typeface="Times New Roman"/>
                <a:sym typeface="Times New Roman"/>
              </a:rPr>
              <a:t>p</a:t>
            </a:r>
            <a:r>
              <a:rPr sz="1200" b="1" kern="0" dirty="0">
                <a:solidFill>
                  <a:srgbClr val="000000"/>
                </a:solidFill>
                <a:latin typeface="Times New Roman"/>
                <a:ea typeface="Times New Roman"/>
                <a:cs typeface="Times New Roman"/>
                <a:sym typeface="Times New Roman"/>
              </a:rPr>
              <a:t>e</a:t>
            </a:r>
            <a:endParaRPr sz="1200" kern="0" dirty="0">
              <a:solidFill>
                <a:srgbClr val="000000"/>
              </a:solidFill>
              <a:latin typeface="Times New Roman"/>
              <a:ea typeface="Times New Roman"/>
              <a:cs typeface="Times New Roman"/>
              <a:sym typeface="Times New Roman"/>
            </a:endParaRPr>
          </a:p>
          <a:p>
            <a:pPr defTabSz="321424" hangingPunct="0">
              <a:defRPr sz="200" b="1">
                <a:solidFill>
                  <a:srgbClr val="000000"/>
                </a:solidFill>
                <a:latin typeface="Times New Roman"/>
                <a:ea typeface="Times New Roman"/>
                <a:cs typeface="Times New Roman"/>
                <a:sym typeface="Times New Roman"/>
              </a:defRPr>
            </a:pPr>
            <a:endParaRPr sz="100" kern="0" dirty="0">
              <a:solidFill>
                <a:srgbClr val="000000"/>
              </a:solidFill>
              <a:latin typeface="Times New Roman"/>
              <a:ea typeface="Times New Roman"/>
              <a:cs typeface="Times New Roman"/>
              <a:sym typeface="Times New Roman"/>
            </a:endParaRPr>
          </a:p>
        </p:txBody>
      </p:sp>
      <p:pic>
        <p:nvPicPr>
          <p:cNvPr id="495" name="pasted-image.tiff"/>
          <p:cNvPicPr>
            <a:picLocks noChangeAspect="1"/>
          </p:cNvPicPr>
          <p:nvPr/>
        </p:nvPicPr>
        <p:blipFill>
          <a:blip r:embed="rId2">
            <a:extLst/>
          </a:blip>
          <a:stretch>
            <a:fillRect/>
          </a:stretch>
        </p:blipFill>
        <p:spPr>
          <a:xfrm>
            <a:off x="1607344" y="1567995"/>
            <a:ext cx="5804297" cy="2133577"/>
          </a:xfrm>
          <a:prstGeom prst="rect">
            <a:avLst/>
          </a:prstGeom>
          <a:ln w="12700">
            <a:miter lim="400000"/>
          </a:ln>
        </p:spPr>
      </p:pic>
    </p:spTree>
    <p:extLst>
      <p:ext uri="{BB962C8B-B14F-4D97-AF65-F5344CB8AC3E}">
        <p14:creationId xmlns:p14="http://schemas.microsoft.com/office/powerpoint/2010/main" val="2619253946"/>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rgbClr val="FFB43F"/>
                </a:solidFill>
              </a:defRPr>
            </a:lvl1pPr>
          </a:lstStyle>
          <a:p>
            <a:pPr defTabSz="410709" hangingPunct="0"/>
            <a:r>
              <a:rPr sz="3600" kern="0" dirty="0">
                <a:sym typeface="Gill Sans"/>
              </a:rPr>
              <a:t>A full likelihood approach for testing for gametic selection</a:t>
            </a:r>
          </a:p>
        </p:txBody>
      </p:sp>
      <p:sp>
        <p:nvSpPr>
          <p:cNvPr id="498" name="Shape 498"/>
          <p:cNvSpPr/>
          <p:nvPr/>
        </p:nvSpPr>
        <p:spPr>
          <a:xfrm>
            <a:off x="1893094" y="2379932"/>
            <a:ext cx="3341381" cy="319189"/>
          </a:xfrm>
          <a:prstGeom prst="rect">
            <a:avLst/>
          </a:prstGeom>
          <a:ln w="12700">
            <a:miter lim="400000"/>
          </a:ln>
          <a:extLst>
            <a:ext uri="{C572A759-6A51-4108-AA02-DFA0A04FC94B}">
              <ma14:wrappingTextBoxFlag xmlns:ma14="http://schemas.microsoft.com/office/mac/drawingml/2011/main" xmlns="" val="1"/>
            </a:ext>
          </a:extLst>
        </p:spPr>
        <p:txBody>
          <a:bodyPr wrap="none" lIns="35713" tIns="35713" rIns="35713" bIns="35713" anchor="ctr">
            <a:spAutoFit/>
          </a:bodyPr>
          <a:lstStyle/>
          <a:p>
            <a:pPr defTabSz="321424" hangingPunct="0">
              <a:defRPr sz="600">
                <a:solidFill>
                  <a:srgbClr val="000000"/>
                </a:solidFill>
                <a:latin typeface="Times New Roman"/>
                <a:ea typeface="Times New Roman"/>
                <a:cs typeface="Times New Roman"/>
                <a:sym typeface="Times New Roman"/>
              </a:defRPr>
            </a:pPr>
            <a:endParaRPr sz="400" kern="0" dirty="0">
              <a:solidFill>
                <a:srgbClr val="000000"/>
              </a:solidFill>
              <a:latin typeface="Times New Roman"/>
              <a:ea typeface="Times New Roman"/>
              <a:cs typeface="Times New Roman"/>
              <a:sym typeface="Times New Roman"/>
            </a:endParaRPr>
          </a:p>
          <a:p>
            <a:pPr marL="51785" defTabSz="321424" hangingPunct="0">
              <a:lnSpc>
                <a:spcPts val="141"/>
              </a:lnSpc>
              <a:defRPr sz="100">
                <a:solidFill>
                  <a:srgbClr val="000000"/>
                </a:solidFill>
                <a:latin typeface="Times New Roman"/>
                <a:ea typeface="Times New Roman"/>
                <a:cs typeface="Times New Roman"/>
                <a:sym typeface="Times New Roman"/>
              </a:defRPr>
            </a:pPr>
            <a:endParaRPr sz="100" kern="0" dirty="0">
              <a:solidFill>
                <a:srgbClr val="000000"/>
              </a:solidFill>
              <a:latin typeface="Times New Roman"/>
              <a:ea typeface="Times New Roman"/>
              <a:cs typeface="Times New Roman"/>
              <a:sym typeface="Times New Roman"/>
            </a:endParaRPr>
          </a:p>
          <a:p>
            <a:pPr marL="253122" defTabSz="321424" hangingPunct="0">
              <a:lnSpc>
                <a:spcPts val="1195"/>
              </a:lnSpc>
              <a:defRPr sz="1700" b="1">
                <a:solidFill>
                  <a:srgbClr val="000000"/>
                </a:solidFill>
                <a:latin typeface="Times New Roman"/>
                <a:ea typeface="Times New Roman"/>
                <a:cs typeface="Times New Roman"/>
                <a:sym typeface="Times New Roman"/>
              </a:defRPr>
            </a:pPr>
            <a:r>
              <a:rPr sz="1200" b="1" kern="0" dirty="0">
                <a:solidFill>
                  <a:srgbClr val="000000"/>
                </a:solidFill>
                <a:latin typeface="Times New Roman"/>
                <a:ea typeface="Times New Roman"/>
                <a:cs typeface="Times New Roman"/>
                <a:sym typeface="Times New Roman"/>
              </a:rPr>
              <a:t>Male        </a:t>
            </a:r>
            <a:r>
              <a:rPr sz="1200" b="1" kern="0" spc="144" dirty="0">
                <a:solidFill>
                  <a:srgbClr val="000000"/>
                </a:solidFill>
                <a:latin typeface="Times New Roman"/>
                <a:ea typeface="Times New Roman"/>
                <a:cs typeface="Times New Roman"/>
                <a:sym typeface="Times New Roman"/>
              </a:rPr>
              <a:t> </a:t>
            </a:r>
            <a:r>
              <a:rPr sz="1200" b="1" kern="0" spc="-179" dirty="0">
                <a:solidFill>
                  <a:srgbClr val="000000"/>
                </a:solidFill>
                <a:latin typeface="Times New Roman"/>
                <a:ea typeface="Times New Roman"/>
                <a:cs typeface="Times New Roman"/>
                <a:sym typeface="Times New Roman"/>
              </a:rPr>
              <a:t>F</a:t>
            </a:r>
            <a:r>
              <a:rPr sz="1200" b="1" kern="0" dirty="0">
                <a:solidFill>
                  <a:srgbClr val="000000"/>
                </a:solidFill>
                <a:latin typeface="Times New Roman"/>
                <a:ea typeface="Times New Roman"/>
                <a:cs typeface="Times New Roman"/>
                <a:sym typeface="Times New Roman"/>
              </a:rPr>
              <a:t>emale                 </a:t>
            </a:r>
            <a:r>
              <a:rPr sz="1200" b="1" kern="0" spc="184"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a:t>
            </a:r>
            <a:r>
              <a:rPr sz="1200" b="1" kern="0" spc="-120"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kids</a:t>
            </a:r>
            <a:r>
              <a:rPr sz="1200" b="1" kern="0" spc="10" dirty="0">
                <a:solidFill>
                  <a:srgbClr val="000000"/>
                </a:solidFill>
                <a:latin typeface="Times New Roman"/>
                <a:ea typeface="Times New Roman"/>
                <a:cs typeface="Times New Roman"/>
                <a:sym typeface="Times New Roman"/>
              </a:rPr>
              <a:t> </a:t>
            </a:r>
            <a:r>
              <a:rPr sz="1200" b="1" kern="0" dirty="0">
                <a:solidFill>
                  <a:srgbClr val="000000"/>
                </a:solidFill>
                <a:latin typeface="Times New Roman"/>
                <a:ea typeface="Times New Roman"/>
                <a:cs typeface="Times New Roman"/>
                <a:sym typeface="Times New Roman"/>
              </a:rPr>
              <a:t>w/geno</a:t>
            </a:r>
            <a:r>
              <a:rPr sz="1200" b="1" kern="0" spc="-60" dirty="0">
                <a:solidFill>
                  <a:srgbClr val="000000"/>
                </a:solidFill>
                <a:latin typeface="Times New Roman"/>
                <a:ea typeface="Times New Roman"/>
                <a:cs typeface="Times New Roman"/>
                <a:sym typeface="Times New Roman"/>
              </a:rPr>
              <a:t>t</a:t>
            </a:r>
            <a:r>
              <a:rPr sz="1200" b="1" kern="0" dirty="0">
                <a:solidFill>
                  <a:srgbClr val="000000"/>
                </a:solidFill>
                <a:latin typeface="Times New Roman"/>
                <a:ea typeface="Times New Roman"/>
                <a:cs typeface="Times New Roman"/>
                <a:sym typeface="Times New Roman"/>
              </a:rPr>
              <a:t>y</a:t>
            </a:r>
            <a:r>
              <a:rPr sz="1200" b="1" kern="0" spc="54" dirty="0">
                <a:solidFill>
                  <a:srgbClr val="000000"/>
                </a:solidFill>
                <a:latin typeface="Times New Roman"/>
                <a:ea typeface="Times New Roman"/>
                <a:cs typeface="Times New Roman"/>
                <a:sym typeface="Times New Roman"/>
              </a:rPr>
              <a:t>p</a:t>
            </a:r>
            <a:r>
              <a:rPr sz="1200" b="1" kern="0" dirty="0">
                <a:solidFill>
                  <a:srgbClr val="000000"/>
                </a:solidFill>
                <a:latin typeface="Times New Roman"/>
                <a:ea typeface="Times New Roman"/>
                <a:cs typeface="Times New Roman"/>
                <a:sym typeface="Times New Roman"/>
              </a:rPr>
              <a:t>e</a:t>
            </a:r>
            <a:endParaRPr sz="1200" kern="0" dirty="0">
              <a:solidFill>
                <a:srgbClr val="000000"/>
              </a:solidFill>
              <a:latin typeface="Times New Roman"/>
              <a:ea typeface="Times New Roman"/>
              <a:cs typeface="Times New Roman"/>
              <a:sym typeface="Times New Roman"/>
            </a:endParaRPr>
          </a:p>
          <a:p>
            <a:pPr defTabSz="321424" hangingPunct="0">
              <a:defRPr sz="200" b="1">
                <a:solidFill>
                  <a:srgbClr val="000000"/>
                </a:solidFill>
                <a:latin typeface="Times New Roman"/>
                <a:ea typeface="Times New Roman"/>
                <a:cs typeface="Times New Roman"/>
                <a:sym typeface="Times New Roman"/>
              </a:defRPr>
            </a:pPr>
            <a:endParaRPr sz="100" kern="0" dirty="0">
              <a:solidFill>
                <a:srgbClr val="000000"/>
              </a:solidFill>
              <a:latin typeface="Times New Roman"/>
              <a:ea typeface="Times New Roman"/>
              <a:cs typeface="Times New Roman"/>
              <a:sym typeface="Times New Roman"/>
            </a:endParaRPr>
          </a:p>
        </p:txBody>
      </p:sp>
      <p:pic>
        <p:nvPicPr>
          <p:cNvPr id="499" name="pasted-image.tiff"/>
          <p:cNvPicPr>
            <a:picLocks noChangeAspect="1"/>
          </p:cNvPicPr>
          <p:nvPr/>
        </p:nvPicPr>
        <p:blipFill>
          <a:blip r:embed="rId2">
            <a:extLst/>
          </a:blip>
          <a:stretch>
            <a:fillRect/>
          </a:stretch>
        </p:blipFill>
        <p:spPr>
          <a:xfrm>
            <a:off x="1607344" y="1567995"/>
            <a:ext cx="5804297" cy="2133577"/>
          </a:xfrm>
          <a:prstGeom prst="rect">
            <a:avLst/>
          </a:prstGeom>
          <a:ln w="12700">
            <a:miter lim="400000"/>
          </a:ln>
        </p:spPr>
      </p:pic>
      <p:pic>
        <p:nvPicPr>
          <p:cNvPr id="500" name="pasted-image.tiff"/>
          <p:cNvPicPr>
            <a:picLocks noChangeAspect="1"/>
          </p:cNvPicPr>
          <p:nvPr/>
        </p:nvPicPr>
        <p:blipFill>
          <a:blip r:embed="rId3">
            <a:extLst/>
          </a:blip>
          <a:stretch>
            <a:fillRect/>
          </a:stretch>
        </p:blipFill>
        <p:spPr>
          <a:xfrm>
            <a:off x="1607344" y="3702888"/>
            <a:ext cx="5804297" cy="2386488"/>
          </a:xfrm>
          <a:prstGeom prst="rect">
            <a:avLst/>
          </a:prstGeom>
          <a:ln w="12700">
            <a:miter lim="400000"/>
          </a:ln>
        </p:spPr>
      </p:pic>
    </p:spTree>
    <p:extLst>
      <p:ext uri="{BB962C8B-B14F-4D97-AF65-F5344CB8AC3E}">
        <p14:creationId xmlns:p14="http://schemas.microsoft.com/office/powerpoint/2010/main" val="4223344456"/>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chemeClr val="accent4">
                    <a:hueOff val="102361"/>
                    <a:satOff val="14118"/>
                    <a:lumOff val="10675"/>
                  </a:schemeClr>
                </a:solidFill>
              </a:defRPr>
            </a:lvl1pPr>
          </a:lstStyle>
          <a:p>
            <a:pPr defTabSz="410709" hangingPunct="0"/>
            <a:r>
              <a:rPr sz="3600" kern="0" dirty="0">
                <a:solidFill>
                  <a:srgbClr val="BC8027">
                    <a:hueOff val="102361"/>
                    <a:satOff val="14118"/>
                    <a:lumOff val="10675"/>
                  </a:srgbClr>
                </a:solidFill>
                <a:sym typeface="Gill Sans"/>
              </a:rPr>
              <a:t>A full likelihood approach for testing for gametic selection</a:t>
            </a:r>
          </a:p>
        </p:txBody>
      </p:sp>
      <p:grpSp>
        <p:nvGrpSpPr>
          <p:cNvPr id="505" name="Group 505"/>
          <p:cNvGrpSpPr/>
          <p:nvPr/>
        </p:nvGrpSpPr>
        <p:grpSpPr>
          <a:xfrm>
            <a:off x="528883" y="1524453"/>
            <a:ext cx="2461606" cy="2394460"/>
            <a:chOff x="0" y="0"/>
            <a:chExt cx="3500950" cy="3405452"/>
          </a:xfrm>
        </p:grpSpPr>
        <p:sp>
          <p:nvSpPr>
            <p:cNvPr id="503" name="Shape 503"/>
            <p:cNvSpPr/>
            <p:nvPr/>
          </p:nvSpPr>
          <p:spPr>
            <a:xfrm>
              <a:off x="0" y="3507"/>
              <a:ext cx="3490096" cy="3312659"/>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04" name="image_plot_random_non_hit.pdf"/>
            <p:cNvPicPr>
              <a:picLocks noChangeAspect="1"/>
            </p:cNvPicPr>
            <p:nvPr/>
          </p:nvPicPr>
          <p:blipFill>
            <a:blip r:embed="rId2">
              <a:extLst/>
            </a:blip>
            <a:srcRect t="4949" r="51490" b="50081"/>
            <a:stretch>
              <a:fillRect/>
            </a:stretch>
          </p:blipFill>
          <p:spPr>
            <a:xfrm>
              <a:off x="44323" y="0"/>
              <a:ext cx="3456628" cy="3405453"/>
            </a:xfrm>
            <a:prstGeom prst="rect">
              <a:avLst/>
            </a:prstGeom>
            <a:ln w="12700" cap="flat">
              <a:noFill/>
              <a:miter lim="400000"/>
            </a:ln>
            <a:effectLst/>
          </p:spPr>
        </p:pic>
      </p:grpSp>
      <p:pic>
        <p:nvPicPr>
          <p:cNvPr id="506" name="pasted-image.pdf"/>
          <p:cNvPicPr>
            <a:picLocks noChangeAspect="1"/>
          </p:cNvPicPr>
          <p:nvPr/>
        </p:nvPicPr>
        <p:blipFill>
          <a:blip r:embed="rId3">
            <a:extLst/>
          </a:blip>
          <a:stretch>
            <a:fillRect/>
          </a:stretch>
        </p:blipFill>
        <p:spPr>
          <a:xfrm>
            <a:off x="355445" y="4441551"/>
            <a:ext cx="2937170" cy="1585405"/>
          </a:xfrm>
          <a:prstGeom prst="rect">
            <a:avLst/>
          </a:prstGeom>
          <a:ln w="12700">
            <a:miter lim="400000"/>
          </a:ln>
        </p:spPr>
      </p:pic>
    </p:spTree>
    <p:extLst>
      <p:ext uri="{BB962C8B-B14F-4D97-AF65-F5344CB8AC3E}">
        <p14:creationId xmlns:p14="http://schemas.microsoft.com/office/powerpoint/2010/main" val="1093644413"/>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0" name="Group 510"/>
          <p:cNvGrpSpPr/>
          <p:nvPr/>
        </p:nvGrpSpPr>
        <p:grpSpPr>
          <a:xfrm>
            <a:off x="3657227" y="1263518"/>
            <a:ext cx="5037801" cy="5272925"/>
            <a:chOff x="0" y="0"/>
            <a:chExt cx="7164871" cy="7499269"/>
          </a:xfrm>
        </p:grpSpPr>
        <p:sp>
          <p:nvSpPr>
            <p:cNvPr id="508" name="Shape 508"/>
            <p:cNvSpPr/>
            <p:nvPr/>
          </p:nvSpPr>
          <p:spPr>
            <a:xfrm>
              <a:off x="0" y="22544"/>
              <a:ext cx="7056275" cy="74541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09" name="image_plots_hits.pdf"/>
            <p:cNvPicPr>
              <a:picLocks noChangeAspect="1"/>
            </p:cNvPicPr>
            <p:nvPr/>
          </p:nvPicPr>
          <p:blipFill>
            <a:blip r:embed="rId2">
              <a:extLst/>
            </a:blip>
            <a:stretch>
              <a:fillRect/>
            </a:stretch>
          </p:blipFill>
          <p:spPr>
            <a:xfrm>
              <a:off x="108597" y="0"/>
              <a:ext cx="7056275" cy="7499270"/>
            </a:xfrm>
            <a:prstGeom prst="rect">
              <a:avLst/>
            </a:prstGeom>
            <a:ln w="12700" cap="flat">
              <a:noFill/>
              <a:miter lim="400000"/>
            </a:ln>
            <a:effectLst/>
          </p:spPr>
        </p:pic>
      </p:grpSp>
      <p:sp>
        <p:nvSpPr>
          <p:cNvPr id="511" name="Shape 511"/>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chemeClr val="accent4">
                    <a:hueOff val="102361"/>
                    <a:satOff val="14118"/>
                    <a:lumOff val="10675"/>
                  </a:schemeClr>
                </a:solidFill>
              </a:defRPr>
            </a:lvl1pPr>
          </a:lstStyle>
          <a:p>
            <a:pPr defTabSz="410709" hangingPunct="0"/>
            <a:r>
              <a:rPr sz="3600" kern="0" dirty="0">
                <a:solidFill>
                  <a:srgbClr val="BC8027">
                    <a:hueOff val="102361"/>
                    <a:satOff val="14118"/>
                    <a:lumOff val="10675"/>
                  </a:srgbClr>
                </a:solidFill>
                <a:sym typeface="Gill Sans"/>
              </a:rPr>
              <a:t>A full likelihood approach for testing for gametic selection</a:t>
            </a:r>
          </a:p>
        </p:txBody>
      </p:sp>
      <p:grpSp>
        <p:nvGrpSpPr>
          <p:cNvPr id="514" name="Group 514"/>
          <p:cNvGrpSpPr/>
          <p:nvPr/>
        </p:nvGrpSpPr>
        <p:grpSpPr>
          <a:xfrm>
            <a:off x="528883" y="1524453"/>
            <a:ext cx="2461606" cy="2394460"/>
            <a:chOff x="0" y="0"/>
            <a:chExt cx="3500950" cy="3405452"/>
          </a:xfrm>
        </p:grpSpPr>
        <p:sp>
          <p:nvSpPr>
            <p:cNvPr id="512" name="Shape 512"/>
            <p:cNvSpPr/>
            <p:nvPr/>
          </p:nvSpPr>
          <p:spPr>
            <a:xfrm>
              <a:off x="0" y="3507"/>
              <a:ext cx="3490096" cy="3312659"/>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13" name="image_plot_random_non_hit.pdf"/>
            <p:cNvPicPr>
              <a:picLocks noChangeAspect="1"/>
            </p:cNvPicPr>
            <p:nvPr/>
          </p:nvPicPr>
          <p:blipFill>
            <a:blip r:embed="rId3">
              <a:extLst/>
            </a:blip>
            <a:srcRect t="4949" r="51490" b="50081"/>
            <a:stretch>
              <a:fillRect/>
            </a:stretch>
          </p:blipFill>
          <p:spPr>
            <a:xfrm>
              <a:off x="44323" y="0"/>
              <a:ext cx="3456628" cy="3405453"/>
            </a:xfrm>
            <a:prstGeom prst="rect">
              <a:avLst/>
            </a:prstGeom>
            <a:ln w="12700" cap="flat">
              <a:noFill/>
              <a:miter lim="400000"/>
            </a:ln>
            <a:effectLst/>
          </p:spPr>
        </p:pic>
      </p:grpSp>
    </p:spTree>
    <p:extLst>
      <p:ext uri="{BB962C8B-B14F-4D97-AF65-F5344CB8AC3E}">
        <p14:creationId xmlns:p14="http://schemas.microsoft.com/office/powerpoint/2010/main" val="150671040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437" t="23250" r="21875" b="32750"/>
          <a:stretch/>
        </p:blipFill>
        <p:spPr bwMode="auto">
          <a:xfrm>
            <a:off x="380998" y="1219200"/>
            <a:ext cx="8334373"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5800" y="426392"/>
            <a:ext cx="7704353" cy="461665"/>
          </a:xfrm>
          <a:prstGeom prst="rect">
            <a:avLst/>
          </a:prstGeom>
          <a:noFill/>
        </p:spPr>
        <p:txBody>
          <a:bodyPr wrap="none" rtlCol="0">
            <a:spAutoFit/>
          </a:bodyPr>
          <a:lstStyle/>
          <a:p>
            <a:r>
              <a:rPr lang="en-US" sz="2400" dirty="0" smtClean="0">
                <a:solidFill>
                  <a:srgbClr val="FFFF00"/>
                </a:solidFill>
              </a:rPr>
              <a:t>Mutation spectrum and context dependence of mutation rates</a:t>
            </a:r>
            <a:endParaRPr lang="en-US" sz="2400" dirty="0">
              <a:solidFill>
                <a:srgbClr val="FFFF00"/>
              </a:solidFill>
            </a:endParaRPr>
          </a:p>
        </p:txBody>
      </p:sp>
      <p:sp>
        <p:nvSpPr>
          <p:cNvPr id="3" name="TextBox 2"/>
          <p:cNvSpPr txBox="1"/>
          <p:nvPr/>
        </p:nvSpPr>
        <p:spPr>
          <a:xfrm>
            <a:off x="5788367" y="6296025"/>
            <a:ext cx="3121367" cy="369332"/>
          </a:xfrm>
          <a:prstGeom prst="rect">
            <a:avLst/>
          </a:prstGeom>
          <a:noFill/>
        </p:spPr>
        <p:txBody>
          <a:bodyPr wrap="none" rtlCol="0">
            <a:spAutoFit/>
          </a:bodyPr>
          <a:lstStyle/>
          <a:p>
            <a:r>
              <a:rPr lang="en-US" dirty="0" smtClean="0">
                <a:solidFill>
                  <a:schemeClr val="accent1">
                    <a:lumMod val="60000"/>
                    <a:lumOff val="40000"/>
                  </a:schemeClr>
                </a:solidFill>
              </a:rPr>
              <a:t>Harris and Pritchard 2017 eLife</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591019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282643" y="4403871"/>
            <a:ext cx="3082776" cy="1660762"/>
          </a:xfrm>
          <a:prstGeom prst="rect">
            <a:avLst/>
          </a:prstGeom>
          <a:solidFill>
            <a:srgbClr val="FFFFFF"/>
          </a:solidFill>
          <a:ln w="12700">
            <a:miter lim="400000"/>
          </a:ln>
        </p:spPr>
        <p:txBody>
          <a:bodyPr lIns="35713" tIns="35713" rIns="35713" bIns="35713" anchor="ct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grpSp>
        <p:nvGrpSpPr>
          <p:cNvPr id="519" name="Group 519"/>
          <p:cNvGrpSpPr/>
          <p:nvPr/>
        </p:nvGrpSpPr>
        <p:grpSpPr>
          <a:xfrm>
            <a:off x="3657227" y="1263518"/>
            <a:ext cx="5037801" cy="5272925"/>
            <a:chOff x="0" y="0"/>
            <a:chExt cx="7164871" cy="7499269"/>
          </a:xfrm>
        </p:grpSpPr>
        <p:sp>
          <p:nvSpPr>
            <p:cNvPr id="517" name="Shape 517"/>
            <p:cNvSpPr/>
            <p:nvPr/>
          </p:nvSpPr>
          <p:spPr>
            <a:xfrm>
              <a:off x="0" y="22544"/>
              <a:ext cx="7056275" cy="74541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18" name="image_plots_hits.pdf"/>
            <p:cNvPicPr>
              <a:picLocks noChangeAspect="1"/>
            </p:cNvPicPr>
            <p:nvPr/>
          </p:nvPicPr>
          <p:blipFill>
            <a:blip r:embed="rId2">
              <a:extLst/>
            </a:blip>
            <a:stretch>
              <a:fillRect/>
            </a:stretch>
          </p:blipFill>
          <p:spPr>
            <a:xfrm>
              <a:off x="108597" y="0"/>
              <a:ext cx="7056275" cy="7499270"/>
            </a:xfrm>
            <a:prstGeom prst="rect">
              <a:avLst/>
            </a:prstGeom>
            <a:ln w="12700" cap="flat">
              <a:noFill/>
              <a:miter lim="400000"/>
            </a:ln>
            <a:effectLst/>
          </p:spPr>
        </p:pic>
      </p:grpSp>
      <p:sp>
        <p:nvSpPr>
          <p:cNvPr id="520" name="Shape 520"/>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chemeClr val="accent4">
                    <a:hueOff val="102361"/>
                    <a:satOff val="14118"/>
                    <a:lumOff val="10675"/>
                  </a:schemeClr>
                </a:solidFill>
              </a:defRPr>
            </a:lvl1pPr>
          </a:lstStyle>
          <a:p>
            <a:pPr defTabSz="410709" hangingPunct="0"/>
            <a:r>
              <a:rPr sz="3600" kern="0" dirty="0">
                <a:solidFill>
                  <a:srgbClr val="BC8027">
                    <a:hueOff val="102361"/>
                    <a:satOff val="14118"/>
                    <a:lumOff val="10675"/>
                  </a:srgbClr>
                </a:solidFill>
                <a:sym typeface="Gill Sans"/>
              </a:rPr>
              <a:t>A full likelihood approach for testing for gametic selection</a:t>
            </a:r>
          </a:p>
        </p:txBody>
      </p:sp>
      <p:grpSp>
        <p:nvGrpSpPr>
          <p:cNvPr id="523" name="Group 523"/>
          <p:cNvGrpSpPr/>
          <p:nvPr/>
        </p:nvGrpSpPr>
        <p:grpSpPr>
          <a:xfrm>
            <a:off x="528883" y="1524453"/>
            <a:ext cx="2461606" cy="2394460"/>
            <a:chOff x="0" y="0"/>
            <a:chExt cx="3500950" cy="3405452"/>
          </a:xfrm>
        </p:grpSpPr>
        <p:sp>
          <p:nvSpPr>
            <p:cNvPr id="521" name="Shape 521"/>
            <p:cNvSpPr/>
            <p:nvPr/>
          </p:nvSpPr>
          <p:spPr>
            <a:xfrm>
              <a:off x="0" y="3507"/>
              <a:ext cx="3490096" cy="3312659"/>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22" name="image_plot_random_non_hit.pdf"/>
            <p:cNvPicPr>
              <a:picLocks noChangeAspect="1"/>
            </p:cNvPicPr>
            <p:nvPr/>
          </p:nvPicPr>
          <p:blipFill>
            <a:blip r:embed="rId3">
              <a:extLst/>
            </a:blip>
            <a:srcRect t="4949" r="51490" b="50081"/>
            <a:stretch>
              <a:fillRect/>
            </a:stretch>
          </p:blipFill>
          <p:spPr>
            <a:xfrm>
              <a:off x="44323" y="0"/>
              <a:ext cx="3456628" cy="3405453"/>
            </a:xfrm>
            <a:prstGeom prst="rect">
              <a:avLst/>
            </a:prstGeom>
            <a:ln w="12700" cap="flat">
              <a:noFill/>
              <a:miter lim="400000"/>
            </a:ln>
            <a:effectLst/>
          </p:spPr>
        </p:pic>
      </p:grpSp>
      <p:pic>
        <p:nvPicPr>
          <p:cNvPr id="524" name="pasted-image.pdf"/>
          <p:cNvPicPr>
            <a:picLocks noChangeAspect="1"/>
          </p:cNvPicPr>
          <p:nvPr/>
        </p:nvPicPr>
        <p:blipFill>
          <a:blip r:embed="rId4">
            <a:extLst/>
          </a:blip>
          <a:stretch>
            <a:fillRect/>
          </a:stretch>
        </p:blipFill>
        <p:spPr>
          <a:xfrm>
            <a:off x="355445" y="4441551"/>
            <a:ext cx="2937170" cy="1585405"/>
          </a:xfrm>
          <a:prstGeom prst="rect">
            <a:avLst/>
          </a:prstGeom>
          <a:ln w="12700">
            <a:miter lim="400000"/>
          </a:ln>
        </p:spPr>
      </p:pic>
    </p:spTree>
    <p:extLst>
      <p:ext uri="{BB962C8B-B14F-4D97-AF65-F5344CB8AC3E}">
        <p14:creationId xmlns:p14="http://schemas.microsoft.com/office/powerpoint/2010/main" val="2035268999"/>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p:nvPr/>
        </p:nvSpPr>
        <p:spPr>
          <a:xfrm>
            <a:off x="214315"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3" tIns="35713" rIns="35713" bIns="35713"/>
          <a:lstStyle>
            <a:lvl1pPr algn="l">
              <a:spcBef>
                <a:spcPts val="4800"/>
              </a:spcBef>
              <a:defRPr sz="4800">
                <a:solidFill>
                  <a:schemeClr val="accent4">
                    <a:hueOff val="102361"/>
                    <a:satOff val="14118"/>
                    <a:lumOff val="10675"/>
                  </a:schemeClr>
                </a:solidFill>
              </a:defRPr>
            </a:lvl1pPr>
          </a:lstStyle>
          <a:p>
            <a:pPr defTabSz="410709" hangingPunct="0"/>
            <a:r>
              <a:rPr sz="3600" kern="0" dirty="0">
                <a:solidFill>
                  <a:srgbClr val="BC8027">
                    <a:hueOff val="102361"/>
                    <a:satOff val="14118"/>
                    <a:lumOff val="10675"/>
                  </a:srgbClr>
                </a:solidFill>
                <a:sym typeface="Gill Sans"/>
              </a:rPr>
              <a:t>Four male gametic selection hits</a:t>
            </a:r>
          </a:p>
        </p:txBody>
      </p:sp>
      <p:grpSp>
        <p:nvGrpSpPr>
          <p:cNvPr id="537" name="Group 537"/>
          <p:cNvGrpSpPr/>
          <p:nvPr/>
        </p:nvGrpSpPr>
        <p:grpSpPr>
          <a:xfrm>
            <a:off x="745648" y="844596"/>
            <a:ext cx="7396381" cy="5966899"/>
            <a:chOff x="0" y="0"/>
            <a:chExt cx="10519297" cy="8486255"/>
          </a:xfrm>
        </p:grpSpPr>
        <p:sp>
          <p:nvSpPr>
            <p:cNvPr id="527" name="Shape 527"/>
            <p:cNvSpPr/>
            <p:nvPr/>
          </p:nvSpPr>
          <p:spPr>
            <a:xfrm>
              <a:off x="0" y="132296"/>
              <a:ext cx="10332544" cy="8221664"/>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410709" hangingPunct="0">
                <a:defRPr sz="3000">
                  <a:effectLst>
                    <a:outerShdw blurRad="38100" dist="12700" dir="5400000" rotWithShape="0">
                      <a:srgbClr val="000000">
                        <a:alpha val="50000"/>
                      </a:srgbClr>
                    </a:outerShdw>
                  </a:effectLst>
                </a:defRPr>
              </a:pPr>
              <a:endParaRPr sz="2100" kern="0" dirty="0">
                <a:solidFill>
                  <a:srgbClr val="FFFFFF"/>
                </a:solidFill>
                <a:effectLst>
                  <a:outerShdw blurRad="38100" dist="12700" dir="5400000" rotWithShape="0">
                    <a:srgbClr val="000000">
                      <a:alpha val="50000"/>
                    </a:srgbClr>
                  </a:outerShdw>
                </a:effectLst>
                <a:sym typeface="Gill Sans"/>
              </a:endParaRPr>
            </a:p>
          </p:txBody>
        </p:sp>
        <p:pic>
          <p:nvPicPr>
            <p:cNvPr id="528" name="Picture 527"/>
            <p:cNvPicPr>
              <a:picLocks/>
            </p:cNvPicPr>
            <p:nvPr/>
          </p:nvPicPr>
          <p:blipFill>
            <a:blip r:embed="rId2">
              <a:extLst/>
            </a:blip>
            <a:stretch>
              <a:fillRect/>
            </a:stretch>
          </p:blipFill>
          <p:spPr>
            <a:xfrm rot="5400000">
              <a:off x="1347540" y="4876213"/>
              <a:ext cx="359355" cy="159905"/>
            </a:xfrm>
            <a:prstGeom prst="rect">
              <a:avLst/>
            </a:prstGeom>
            <a:effectLst/>
          </p:spPr>
        </p:pic>
        <p:pic>
          <p:nvPicPr>
            <p:cNvPr id="530" name="Picture 529"/>
            <p:cNvPicPr>
              <a:picLocks/>
            </p:cNvPicPr>
            <p:nvPr/>
          </p:nvPicPr>
          <p:blipFill>
            <a:blip r:embed="rId2">
              <a:extLst/>
            </a:blip>
            <a:stretch>
              <a:fillRect/>
            </a:stretch>
          </p:blipFill>
          <p:spPr>
            <a:xfrm rot="5400000">
              <a:off x="1465923" y="5997840"/>
              <a:ext cx="359354" cy="159905"/>
            </a:xfrm>
            <a:prstGeom prst="rect">
              <a:avLst/>
            </a:prstGeom>
            <a:effectLst/>
          </p:spPr>
        </p:pic>
        <p:pic>
          <p:nvPicPr>
            <p:cNvPr id="532" name="Picture 531"/>
            <p:cNvPicPr>
              <a:picLocks/>
            </p:cNvPicPr>
            <p:nvPr/>
          </p:nvPicPr>
          <p:blipFill>
            <a:blip r:embed="rId2">
              <a:extLst/>
            </a:blip>
            <a:stretch>
              <a:fillRect/>
            </a:stretch>
          </p:blipFill>
          <p:spPr>
            <a:xfrm rot="5400000">
              <a:off x="5211448" y="6049998"/>
              <a:ext cx="359355" cy="159904"/>
            </a:xfrm>
            <a:prstGeom prst="rect">
              <a:avLst/>
            </a:prstGeom>
            <a:effectLst/>
          </p:spPr>
        </p:pic>
        <p:pic>
          <p:nvPicPr>
            <p:cNvPr id="534" name="Picture 533"/>
            <p:cNvPicPr>
              <a:picLocks/>
            </p:cNvPicPr>
            <p:nvPr/>
          </p:nvPicPr>
          <p:blipFill>
            <a:blip r:embed="rId2">
              <a:extLst/>
            </a:blip>
            <a:stretch>
              <a:fillRect/>
            </a:stretch>
          </p:blipFill>
          <p:spPr>
            <a:xfrm rot="5400000">
              <a:off x="8629282" y="5621850"/>
              <a:ext cx="359355" cy="159905"/>
            </a:xfrm>
            <a:prstGeom prst="rect">
              <a:avLst/>
            </a:prstGeom>
            <a:effectLst/>
          </p:spPr>
        </p:pic>
        <p:pic>
          <p:nvPicPr>
            <p:cNvPr id="536" name="2016-06-15_sca_gametic_redo_manhattan_plots.pdf"/>
            <p:cNvPicPr>
              <a:picLocks noChangeAspect="1"/>
            </p:cNvPicPr>
            <p:nvPr/>
          </p:nvPicPr>
          <p:blipFill>
            <a:blip r:embed="rId3">
              <a:extLst/>
            </a:blip>
            <a:stretch>
              <a:fillRect/>
            </a:stretch>
          </p:blipFill>
          <p:spPr>
            <a:xfrm>
              <a:off x="186753" y="0"/>
              <a:ext cx="10332545" cy="8486256"/>
            </a:xfrm>
            <a:prstGeom prst="rect">
              <a:avLst/>
            </a:prstGeom>
            <a:ln w="12700" cap="flat">
              <a:noFill/>
              <a:miter lim="400000"/>
            </a:ln>
            <a:effectLst/>
          </p:spPr>
        </p:pic>
      </p:grpSp>
    </p:spTree>
    <p:extLst>
      <p:ext uri="{BB962C8B-B14F-4D97-AF65-F5344CB8AC3E}">
        <p14:creationId xmlns:p14="http://schemas.microsoft.com/office/powerpoint/2010/main" val="1349537977"/>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  Viability</a:t>
            </a:r>
            <a:endParaRPr lang="en-US" dirty="0"/>
          </a:p>
        </p:txBody>
      </p:sp>
      <p:sp>
        <p:nvSpPr>
          <p:cNvPr id="3" name="Content Placeholder 2"/>
          <p:cNvSpPr>
            <a:spLocks noGrp="1"/>
          </p:cNvSpPr>
          <p:nvPr>
            <p:ph idx="1"/>
          </p:nvPr>
        </p:nvSpPr>
        <p:spPr/>
        <p:txBody>
          <a:bodyPr/>
          <a:lstStyle/>
          <a:p>
            <a:r>
              <a:rPr lang="en-US" dirty="0" smtClean="0"/>
              <a:t>H</a:t>
            </a:r>
            <a:r>
              <a:rPr lang="en-US" baseline="-25000" dirty="0" smtClean="0"/>
              <a:t>0</a:t>
            </a:r>
            <a:r>
              <a:rPr lang="en-US" dirty="0" smtClean="0"/>
              <a:t>:  All genotypes have the same probability of surviving from zygote to reproductive adult.</a:t>
            </a:r>
          </a:p>
          <a:p>
            <a:r>
              <a:rPr lang="en-US" dirty="0" smtClean="0"/>
              <a:t>(A bit more subtle – all genotypes have the same survivorship curve)</a:t>
            </a:r>
          </a:p>
          <a:p>
            <a:r>
              <a:rPr lang="en-US" dirty="0" smtClean="0"/>
              <a:t>Test:   General linear models, accounting for other factors.</a:t>
            </a:r>
          </a:p>
          <a:p>
            <a:r>
              <a:rPr lang="en-US" dirty="0" smtClean="0"/>
              <a:t>Parameters for predictive models are standard fitnesses inferred from the linear models.</a:t>
            </a:r>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p:nvPr/>
        </p:nvSpPr>
        <p:spPr>
          <a:xfrm>
            <a:off x="214314"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lstStyle>
            <a:lvl1pPr algn="l">
              <a:spcBef>
                <a:spcPts val="4800"/>
              </a:spcBef>
              <a:defRPr sz="4800">
                <a:solidFill>
                  <a:schemeClr val="accent4">
                    <a:hueOff val="102361"/>
                    <a:satOff val="14118"/>
                    <a:lumOff val="10675"/>
                  </a:schemeClr>
                </a:solidFill>
              </a:defRPr>
            </a:lvl1pPr>
          </a:lstStyle>
          <a:p>
            <a:pPr defTabSz="410730" hangingPunct="0"/>
            <a:r>
              <a:rPr lang="en-US" sz="3200" kern="0" dirty="0" smtClean="0">
                <a:solidFill>
                  <a:srgbClr val="BC8027">
                    <a:hueOff val="102361"/>
                    <a:satOff val="14118"/>
                    <a:lumOff val="10675"/>
                  </a:srgbClr>
                </a:solidFill>
                <a:sym typeface="Gill Sans"/>
              </a:rPr>
              <a:t>General linear model for viability and fecundity</a:t>
            </a:r>
            <a:endParaRPr sz="3200" kern="0" dirty="0">
              <a:solidFill>
                <a:srgbClr val="BC8027">
                  <a:hueOff val="102361"/>
                  <a:satOff val="14118"/>
                  <a:lumOff val="10675"/>
                </a:srgbClr>
              </a:solidFill>
              <a:sym typeface="Gill Sans"/>
            </a:endParaRPr>
          </a:p>
        </p:txBody>
      </p:sp>
      <p:sp>
        <p:nvSpPr>
          <p:cNvPr id="565" name="Shape 565"/>
          <p:cNvSpPr/>
          <p:nvPr/>
        </p:nvSpPr>
        <p:spPr>
          <a:xfrm>
            <a:off x="3282620" y="2756836"/>
            <a:ext cx="2878638" cy="50494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marR="321440" defTabSz="321440" hangingPunct="0">
              <a:defRPr sz="4000"/>
            </a:pPr>
            <a:r>
              <a:rPr sz="2800" i="1" kern="0" dirty="0">
                <a:solidFill>
                  <a:srgbClr val="FFFFFF"/>
                </a:solidFill>
                <a:latin typeface="Gill Sans SemiBold"/>
                <a:ea typeface="Gill Sans SemiBold"/>
                <a:cs typeface="Gill Sans SemiBold"/>
                <a:sym typeface="Gill Sans SemiBold"/>
              </a:rPr>
              <a:t>y</a:t>
            </a:r>
            <a:r>
              <a:rPr sz="2800" kern="0" dirty="0">
                <a:solidFill>
                  <a:srgbClr val="FFFFFF"/>
                </a:solidFill>
                <a:sym typeface="Gill Sans"/>
              </a:rPr>
              <a:t> = </a:t>
            </a:r>
            <a:r>
              <a:rPr sz="2800" i="1" kern="0" dirty="0">
                <a:solidFill>
                  <a:srgbClr val="FFFFFF"/>
                </a:solidFill>
                <a:sym typeface="Gill Sans"/>
              </a:rPr>
              <a:t>Xβ</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Zu</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e</a:t>
            </a:r>
          </a:p>
        </p:txBody>
      </p:sp>
      <p:sp>
        <p:nvSpPr>
          <p:cNvPr id="566" name="Shape 566"/>
          <p:cNvSpPr/>
          <p:nvPr/>
        </p:nvSpPr>
        <p:spPr>
          <a:xfrm>
            <a:off x="700033" y="1678989"/>
            <a:ext cx="1824210" cy="995457"/>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survival</a:t>
            </a:r>
          </a:p>
          <a:p>
            <a:pPr defTabSz="410730" hangingPunct="0">
              <a:defRPr sz="2800"/>
            </a:pPr>
            <a:r>
              <a:rPr sz="2000" kern="0" dirty="0">
                <a:solidFill>
                  <a:srgbClr val="FFFFFF"/>
                </a:solidFill>
                <a:sym typeface="Gill Sans"/>
              </a:rPr>
              <a:t>breeding status</a:t>
            </a:r>
          </a:p>
          <a:p>
            <a:pPr defTabSz="410730" hangingPunct="0">
              <a:defRPr sz="2800"/>
            </a:pPr>
            <a:r>
              <a:rPr sz="2000" kern="0" dirty="0">
                <a:solidFill>
                  <a:srgbClr val="FFFFFF"/>
                </a:solidFill>
                <a:sym typeface="Gill Sans"/>
              </a:rPr>
              <a:t>clutch size</a:t>
            </a:r>
          </a:p>
        </p:txBody>
      </p:sp>
      <p:pic>
        <p:nvPicPr>
          <p:cNvPr id="567" name="Picture 566"/>
          <p:cNvPicPr>
            <a:picLocks/>
          </p:cNvPicPr>
          <p:nvPr/>
        </p:nvPicPr>
        <p:blipFill>
          <a:blip r:embed="rId2">
            <a:extLst/>
          </a:blip>
          <a:stretch>
            <a:fillRect/>
          </a:stretch>
        </p:blipFill>
        <p:spPr>
          <a:xfrm rot="1580960">
            <a:off x="2219081" y="2501027"/>
            <a:ext cx="1149805" cy="321964"/>
          </a:xfrm>
          <a:prstGeom prst="rect">
            <a:avLst/>
          </a:prstGeom>
        </p:spPr>
      </p:pic>
    </p:spTree>
    <p:extLst>
      <p:ext uri="{BB962C8B-B14F-4D97-AF65-F5344CB8AC3E}">
        <p14:creationId xmlns:p14="http://schemas.microsoft.com/office/powerpoint/2010/main" val="355602149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p:nvPr/>
        </p:nvSpPr>
        <p:spPr>
          <a:xfrm>
            <a:off x="214314"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lstStyle>
            <a:lvl1pPr algn="l">
              <a:spcBef>
                <a:spcPts val="4800"/>
              </a:spcBef>
              <a:defRPr sz="4800">
                <a:solidFill>
                  <a:schemeClr val="accent4">
                    <a:hueOff val="102361"/>
                    <a:satOff val="14118"/>
                    <a:lumOff val="10675"/>
                  </a:schemeClr>
                </a:solidFill>
              </a:defRPr>
            </a:lvl1pPr>
          </a:lstStyle>
          <a:p>
            <a:pPr defTabSz="410730" hangingPunct="0"/>
            <a:r>
              <a:rPr lang="en-US" sz="3200" kern="0" dirty="0">
                <a:solidFill>
                  <a:srgbClr val="BC8027">
                    <a:hueOff val="102361"/>
                    <a:satOff val="14118"/>
                    <a:lumOff val="10675"/>
                  </a:srgbClr>
                </a:solidFill>
                <a:sym typeface="Gill Sans"/>
              </a:rPr>
              <a:t>General linear model for viability and fecundity</a:t>
            </a:r>
          </a:p>
        </p:txBody>
      </p:sp>
      <p:sp>
        <p:nvSpPr>
          <p:cNvPr id="571" name="Shape 571"/>
          <p:cNvSpPr/>
          <p:nvPr/>
        </p:nvSpPr>
        <p:spPr>
          <a:xfrm>
            <a:off x="3282620" y="2756836"/>
            <a:ext cx="2878638" cy="50494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marR="321440" defTabSz="321440" hangingPunct="0">
              <a:defRPr sz="4000"/>
            </a:pPr>
            <a:r>
              <a:rPr sz="2800" i="1" kern="0" dirty="0">
                <a:solidFill>
                  <a:srgbClr val="FFFFFF"/>
                </a:solidFill>
                <a:latin typeface="Gill Sans SemiBold"/>
                <a:ea typeface="Gill Sans SemiBold"/>
                <a:cs typeface="Gill Sans SemiBold"/>
                <a:sym typeface="Gill Sans SemiBold"/>
              </a:rPr>
              <a:t>y</a:t>
            </a:r>
            <a:r>
              <a:rPr sz="2800" kern="0" dirty="0">
                <a:solidFill>
                  <a:srgbClr val="FFFFFF"/>
                </a:solidFill>
                <a:sym typeface="Gill Sans"/>
              </a:rPr>
              <a:t> = </a:t>
            </a:r>
            <a:r>
              <a:rPr sz="2800" i="1" kern="0" dirty="0">
                <a:solidFill>
                  <a:srgbClr val="FFFFFF"/>
                </a:solidFill>
                <a:sym typeface="Gill Sans"/>
              </a:rPr>
              <a:t>Xβ</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Zu</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e</a:t>
            </a:r>
          </a:p>
        </p:txBody>
      </p:sp>
      <p:sp>
        <p:nvSpPr>
          <p:cNvPr id="572" name="Shape 572"/>
          <p:cNvSpPr/>
          <p:nvPr/>
        </p:nvSpPr>
        <p:spPr>
          <a:xfrm>
            <a:off x="700033" y="1678989"/>
            <a:ext cx="1824210" cy="995457"/>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survival</a:t>
            </a:r>
          </a:p>
          <a:p>
            <a:pPr defTabSz="410730" hangingPunct="0">
              <a:defRPr sz="2800"/>
            </a:pPr>
            <a:r>
              <a:rPr sz="2000" kern="0" dirty="0">
                <a:solidFill>
                  <a:srgbClr val="FFFFFF"/>
                </a:solidFill>
                <a:sym typeface="Gill Sans"/>
              </a:rPr>
              <a:t>breeding status</a:t>
            </a:r>
          </a:p>
          <a:p>
            <a:pPr defTabSz="410730" hangingPunct="0">
              <a:defRPr sz="2800"/>
            </a:pPr>
            <a:r>
              <a:rPr sz="2000" kern="0" dirty="0">
                <a:solidFill>
                  <a:srgbClr val="FFFFFF"/>
                </a:solidFill>
                <a:sym typeface="Gill Sans"/>
              </a:rPr>
              <a:t>clutch size</a:t>
            </a:r>
          </a:p>
        </p:txBody>
      </p:sp>
      <p:pic>
        <p:nvPicPr>
          <p:cNvPr id="573" name="Picture 572"/>
          <p:cNvPicPr>
            <a:picLocks/>
          </p:cNvPicPr>
          <p:nvPr/>
        </p:nvPicPr>
        <p:blipFill>
          <a:blip r:embed="rId2">
            <a:extLst/>
          </a:blip>
          <a:stretch>
            <a:fillRect/>
          </a:stretch>
        </p:blipFill>
        <p:spPr>
          <a:xfrm rot="1580960">
            <a:off x="2219081" y="2501027"/>
            <a:ext cx="1149805" cy="321964"/>
          </a:xfrm>
          <a:prstGeom prst="rect">
            <a:avLst/>
          </a:prstGeom>
        </p:spPr>
      </p:pic>
      <p:pic>
        <p:nvPicPr>
          <p:cNvPr id="575" name="Picture 574"/>
          <p:cNvPicPr>
            <a:picLocks/>
          </p:cNvPicPr>
          <p:nvPr/>
        </p:nvPicPr>
        <p:blipFill>
          <a:blip r:embed="rId3">
            <a:extLst/>
          </a:blip>
          <a:stretch>
            <a:fillRect/>
          </a:stretch>
        </p:blipFill>
        <p:spPr>
          <a:xfrm rot="8420125">
            <a:off x="4953033" y="2255927"/>
            <a:ext cx="1146739" cy="321964"/>
          </a:xfrm>
          <a:prstGeom prst="rect">
            <a:avLst/>
          </a:prstGeom>
        </p:spPr>
      </p:pic>
      <p:sp>
        <p:nvSpPr>
          <p:cNvPr id="577" name="Shape 577"/>
          <p:cNvSpPr/>
          <p:nvPr/>
        </p:nvSpPr>
        <p:spPr>
          <a:xfrm>
            <a:off x="6023782" y="1216201"/>
            <a:ext cx="1471550" cy="1303234"/>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individual ID</a:t>
            </a:r>
          </a:p>
          <a:p>
            <a:pPr defTabSz="410730" hangingPunct="0">
              <a:defRPr sz="2800"/>
            </a:pPr>
            <a:r>
              <a:rPr sz="2000" kern="0" dirty="0">
                <a:solidFill>
                  <a:srgbClr val="FFFFFF"/>
                </a:solidFill>
                <a:sym typeface="Gill Sans"/>
              </a:rPr>
              <a:t>year</a:t>
            </a:r>
          </a:p>
          <a:p>
            <a:pPr defTabSz="410730" hangingPunct="0">
              <a:defRPr sz="2800"/>
            </a:pPr>
            <a:r>
              <a:rPr sz="2000" kern="0" dirty="0">
                <a:solidFill>
                  <a:srgbClr val="FFFFFF"/>
                </a:solidFill>
                <a:sym typeface="Gill Sans"/>
              </a:rPr>
              <a:t>natal nest</a:t>
            </a:r>
          </a:p>
          <a:p>
            <a:pPr defTabSz="410730" hangingPunct="0">
              <a:defRPr sz="2800"/>
            </a:pPr>
            <a:r>
              <a:rPr sz="2000" kern="0" dirty="0">
                <a:solidFill>
                  <a:srgbClr val="FFFFFF"/>
                </a:solidFill>
                <a:sym typeface="Gill Sans"/>
              </a:rPr>
              <a:t>parent ID</a:t>
            </a:r>
          </a:p>
        </p:txBody>
      </p:sp>
    </p:spTree>
    <p:extLst>
      <p:ext uri="{BB962C8B-B14F-4D97-AF65-F5344CB8AC3E}">
        <p14:creationId xmlns:p14="http://schemas.microsoft.com/office/powerpoint/2010/main" val="3748334784"/>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p:nvPr/>
        </p:nvSpPr>
        <p:spPr>
          <a:xfrm>
            <a:off x="214314"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lstStyle>
            <a:lvl1pPr algn="l">
              <a:spcBef>
                <a:spcPts val="4800"/>
              </a:spcBef>
              <a:defRPr sz="4800">
                <a:solidFill>
                  <a:schemeClr val="accent4">
                    <a:hueOff val="102361"/>
                    <a:satOff val="14118"/>
                    <a:lumOff val="10675"/>
                  </a:schemeClr>
                </a:solidFill>
              </a:defRPr>
            </a:lvl1pPr>
          </a:lstStyle>
          <a:p>
            <a:pPr defTabSz="410730" hangingPunct="0"/>
            <a:r>
              <a:rPr lang="en-US" sz="3200" kern="0" dirty="0">
                <a:solidFill>
                  <a:srgbClr val="BC8027">
                    <a:hueOff val="102361"/>
                    <a:satOff val="14118"/>
                    <a:lumOff val="10675"/>
                  </a:srgbClr>
                </a:solidFill>
                <a:sym typeface="Gill Sans"/>
              </a:rPr>
              <a:t>General linear model for viability and fecundity</a:t>
            </a:r>
          </a:p>
        </p:txBody>
      </p:sp>
      <p:sp>
        <p:nvSpPr>
          <p:cNvPr id="580" name="Shape 580"/>
          <p:cNvSpPr/>
          <p:nvPr/>
        </p:nvSpPr>
        <p:spPr>
          <a:xfrm>
            <a:off x="3282620" y="2756836"/>
            <a:ext cx="2878638" cy="50494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marR="321440" defTabSz="321440" hangingPunct="0">
              <a:defRPr sz="4000"/>
            </a:pPr>
            <a:r>
              <a:rPr sz="2800" i="1" kern="0" dirty="0">
                <a:solidFill>
                  <a:srgbClr val="FFFFFF"/>
                </a:solidFill>
                <a:latin typeface="Gill Sans SemiBold"/>
                <a:ea typeface="Gill Sans SemiBold"/>
                <a:cs typeface="Gill Sans SemiBold"/>
                <a:sym typeface="Gill Sans SemiBold"/>
              </a:rPr>
              <a:t>y</a:t>
            </a:r>
            <a:r>
              <a:rPr sz="2800" kern="0" dirty="0">
                <a:solidFill>
                  <a:srgbClr val="FFFFFF"/>
                </a:solidFill>
                <a:sym typeface="Gill Sans"/>
              </a:rPr>
              <a:t> = </a:t>
            </a:r>
            <a:r>
              <a:rPr sz="2800" i="1" kern="0" dirty="0">
                <a:solidFill>
                  <a:srgbClr val="FFFFFF"/>
                </a:solidFill>
                <a:sym typeface="Gill Sans"/>
              </a:rPr>
              <a:t>Xβ</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Zu</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e</a:t>
            </a:r>
          </a:p>
        </p:txBody>
      </p:sp>
      <p:sp>
        <p:nvSpPr>
          <p:cNvPr id="581" name="Shape 581"/>
          <p:cNvSpPr/>
          <p:nvPr/>
        </p:nvSpPr>
        <p:spPr>
          <a:xfrm>
            <a:off x="700033" y="1678989"/>
            <a:ext cx="1824210" cy="995457"/>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survival</a:t>
            </a:r>
          </a:p>
          <a:p>
            <a:pPr defTabSz="410730" hangingPunct="0">
              <a:defRPr sz="2800"/>
            </a:pPr>
            <a:r>
              <a:rPr sz="2000" kern="0" dirty="0">
                <a:solidFill>
                  <a:srgbClr val="FFFFFF"/>
                </a:solidFill>
                <a:sym typeface="Gill Sans"/>
              </a:rPr>
              <a:t>breeding status</a:t>
            </a:r>
          </a:p>
          <a:p>
            <a:pPr defTabSz="410730" hangingPunct="0">
              <a:defRPr sz="2800"/>
            </a:pPr>
            <a:r>
              <a:rPr sz="2000" kern="0" dirty="0">
                <a:solidFill>
                  <a:srgbClr val="FFFFFF"/>
                </a:solidFill>
                <a:sym typeface="Gill Sans"/>
              </a:rPr>
              <a:t>clutch size</a:t>
            </a:r>
          </a:p>
        </p:txBody>
      </p:sp>
      <p:pic>
        <p:nvPicPr>
          <p:cNvPr id="582" name="Picture 581"/>
          <p:cNvPicPr>
            <a:picLocks/>
          </p:cNvPicPr>
          <p:nvPr/>
        </p:nvPicPr>
        <p:blipFill>
          <a:blip r:embed="rId2">
            <a:extLst/>
          </a:blip>
          <a:stretch>
            <a:fillRect/>
          </a:stretch>
        </p:blipFill>
        <p:spPr>
          <a:xfrm rot="1580960">
            <a:off x="2219081" y="2501027"/>
            <a:ext cx="1149805" cy="321964"/>
          </a:xfrm>
          <a:prstGeom prst="rect">
            <a:avLst/>
          </a:prstGeom>
        </p:spPr>
      </p:pic>
      <p:pic>
        <p:nvPicPr>
          <p:cNvPr id="584" name="Picture 583"/>
          <p:cNvPicPr>
            <a:picLocks/>
          </p:cNvPicPr>
          <p:nvPr/>
        </p:nvPicPr>
        <p:blipFill>
          <a:blip r:embed="rId3">
            <a:extLst/>
          </a:blip>
          <a:stretch>
            <a:fillRect/>
          </a:stretch>
        </p:blipFill>
        <p:spPr>
          <a:xfrm rot="8420125">
            <a:off x="4953033" y="2255927"/>
            <a:ext cx="1146739" cy="321964"/>
          </a:xfrm>
          <a:prstGeom prst="rect">
            <a:avLst/>
          </a:prstGeom>
        </p:spPr>
      </p:pic>
      <p:sp>
        <p:nvSpPr>
          <p:cNvPr id="586" name="Shape 586"/>
          <p:cNvSpPr/>
          <p:nvPr/>
        </p:nvSpPr>
        <p:spPr>
          <a:xfrm>
            <a:off x="717064" y="4040313"/>
            <a:ext cx="2794492" cy="2346607"/>
          </a:xfrm>
          <a:prstGeom prst="rect">
            <a:avLst/>
          </a:prstGeom>
          <a:ln w="12700">
            <a:miter lim="400000"/>
          </a:ln>
          <a:extLst>
            <a:ext uri="{C572A759-6A51-4108-AA02-DFA0A04FC94B}">
              <ma14:wrappingTextBoxFlag xmlns:ma14="http://schemas.microsoft.com/office/mac/drawingml/2011/main" xmlns="" val="1"/>
            </a:ext>
          </a:extLst>
        </p:spPr>
        <p:txBody>
          <a:bodyPr lIns="8929" tIns="8929" rIns="8929" bIns="8929"/>
          <a:lstStyle/>
          <a:p>
            <a:pPr defTabSz="410730" hangingPunct="0">
              <a:defRPr sz="2800"/>
            </a:pPr>
            <a:r>
              <a:rPr sz="2000" kern="0" dirty="0">
                <a:solidFill>
                  <a:srgbClr val="FFFFFF"/>
                </a:solidFill>
                <a:sym typeface="Gill Sans"/>
              </a:rPr>
              <a:t>age</a:t>
            </a:r>
          </a:p>
          <a:p>
            <a:pPr defTabSz="410730" hangingPunct="0">
              <a:defRPr sz="2800"/>
            </a:pPr>
            <a:r>
              <a:rPr sz="2000" kern="0" dirty="0">
                <a:solidFill>
                  <a:srgbClr val="FFFFFF"/>
                </a:solidFill>
                <a:sym typeface="Gill Sans"/>
              </a:rPr>
              <a:t>inbreeding coefficient</a:t>
            </a:r>
          </a:p>
          <a:p>
            <a:pPr defTabSz="410730" hangingPunct="0">
              <a:defRPr sz="2800"/>
            </a:pPr>
            <a:r>
              <a:rPr sz="2000" kern="0" dirty="0">
                <a:solidFill>
                  <a:srgbClr val="FFFFFF"/>
                </a:solidFill>
                <a:sym typeface="Gill Sans"/>
              </a:rPr>
              <a:t>hatch date</a:t>
            </a:r>
          </a:p>
          <a:p>
            <a:pPr marR="363629" defTabSz="410730" hangingPunct="0">
              <a:defRPr sz="2800"/>
            </a:pPr>
            <a:r>
              <a:rPr sz="2000" kern="0" dirty="0">
                <a:solidFill>
                  <a:srgbClr val="FFFFFF"/>
                </a:solidFill>
                <a:sym typeface="Gill Sans"/>
              </a:rPr>
              <a:t>nestling morphometrics</a:t>
            </a:r>
          </a:p>
          <a:p>
            <a:pPr defTabSz="410730" hangingPunct="0">
              <a:defRPr sz="2800"/>
            </a:pPr>
            <a:r>
              <a:rPr sz="2000" kern="0" dirty="0">
                <a:solidFill>
                  <a:srgbClr val="FFFFFF"/>
                </a:solidFill>
                <a:sym typeface="Gill Sans"/>
              </a:rPr>
              <a:t>juvenile morphometrics</a:t>
            </a:r>
          </a:p>
          <a:p>
            <a:pPr defTabSz="410730" hangingPunct="0">
              <a:defRPr sz="2800"/>
            </a:pPr>
            <a:r>
              <a:rPr sz="2000" kern="0" dirty="0">
                <a:solidFill>
                  <a:srgbClr val="FFFFFF"/>
                </a:solidFill>
                <a:sym typeface="Gill Sans"/>
              </a:rPr>
              <a:t>new breeder?</a:t>
            </a:r>
          </a:p>
          <a:p>
            <a:pPr defTabSz="410730" hangingPunct="0">
              <a:defRPr sz="2800"/>
            </a:pPr>
            <a:r>
              <a:rPr sz="2000" kern="0" dirty="0">
                <a:solidFill>
                  <a:srgbClr val="FFFFFF"/>
                </a:solidFill>
                <a:sym typeface="Gill Sans"/>
              </a:rPr>
              <a:t>immigrant status</a:t>
            </a:r>
          </a:p>
          <a:p>
            <a:pPr defTabSz="410730" hangingPunct="0">
              <a:defRPr sz="2800"/>
            </a:pPr>
            <a:r>
              <a:rPr sz="2000" kern="0" dirty="0">
                <a:solidFill>
                  <a:srgbClr val="FFFFFF"/>
                </a:solidFill>
                <a:sym typeface="Gill Sans"/>
              </a:rPr>
              <a:t>territory acquisition</a:t>
            </a:r>
          </a:p>
        </p:txBody>
      </p:sp>
      <p:sp>
        <p:nvSpPr>
          <p:cNvPr id="587" name="Shape 587"/>
          <p:cNvSpPr/>
          <p:nvPr/>
        </p:nvSpPr>
        <p:spPr>
          <a:xfrm>
            <a:off x="3625289" y="4101977"/>
            <a:ext cx="2293890" cy="2534340"/>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 helpers</a:t>
            </a:r>
          </a:p>
          <a:p>
            <a:pPr defTabSz="410730" hangingPunct="0">
              <a:defRPr sz="2800"/>
            </a:pPr>
            <a:r>
              <a:rPr sz="2000" kern="0" dirty="0">
                <a:solidFill>
                  <a:srgbClr val="FFFFFF"/>
                </a:solidFill>
                <a:sym typeface="Gill Sans"/>
              </a:rPr>
              <a:t>territory size</a:t>
            </a:r>
          </a:p>
          <a:p>
            <a:pPr defTabSz="89289" hangingPunct="0">
              <a:defRPr sz="2800"/>
            </a:pPr>
            <a:r>
              <a:rPr sz="2000" kern="0" dirty="0">
                <a:solidFill>
                  <a:srgbClr val="FFFFFF"/>
                </a:solidFill>
                <a:sym typeface="Gill Sans"/>
              </a:rPr>
              <a:t>time since fire</a:t>
            </a:r>
          </a:p>
          <a:p>
            <a:pPr defTabSz="410730" hangingPunct="0">
              <a:defRPr sz="2800"/>
            </a:pPr>
            <a:r>
              <a:rPr sz="2000" kern="0" dirty="0">
                <a:solidFill>
                  <a:srgbClr val="FFFFFF"/>
                </a:solidFill>
                <a:sym typeface="Gill Sans"/>
              </a:rPr>
              <a:t>habitat composition</a:t>
            </a:r>
          </a:p>
          <a:p>
            <a:pPr defTabSz="410730" hangingPunct="0">
              <a:defRPr sz="2800"/>
            </a:pPr>
            <a:r>
              <a:rPr sz="2000" kern="0" dirty="0">
                <a:solidFill>
                  <a:srgbClr val="FFFFFF"/>
                </a:solidFill>
                <a:sym typeface="Gill Sans"/>
              </a:rPr>
              <a:t>pair experience</a:t>
            </a:r>
          </a:p>
          <a:p>
            <a:pPr defTabSz="410730" hangingPunct="0">
              <a:defRPr sz="2800"/>
            </a:pPr>
            <a:r>
              <a:rPr sz="2000" kern="0" dirty="0">
                <a:solidFill>
                  <a:srgbClr val="FFFFFF"/>
                </a:solidFill>
                <a:sym typeface="Gill Sans"/>
              </a:rPr>
              <a:t>female breeder age</a:t>
            </a:r>
          </a:p>
          <a:p>
            <a:pPr defTabSz="410730" hangingPunct="0">
              <a:defRPr sz="2800"/>
            </a:pPr>
            <a:r>
              <a:rPr sz="2000" kern="0" dirty="0">
                <a:solidFill>
                  <a:srgbClr val="FFFFFF"/>
                </a:solidFill>
                <a:sym typeface="Gill Sans"/>
              </a:rPr>
              <a:t>male breeder age</a:t>
            </a:r>
          </a:p>
          <a:p>
            <a:pPr defTabSz="410730" hangingPunct="0">
              <a:defRPr sz="2800"/>
            </a:pPr>
            <a:r>
              <a:rPr sz="2000" kern="0" dirty="0">
                <a:solidFill>
                  <a:srgbClr val="FFFFFF"/>
                </a:solidFill>
                <a:sym typeface="Gill Sans"/>
              </a:rPr>
              <a:t>incubation date</a:t>
            </a:r>
          </a:p>
        </p:txBody>
      </p:sp>
      <p:sp>
        <p:nvSpPr>
          <p:cNvPr id="588" name="Shape 588"/>
          <p:cNvSpPr/>
          <p:nvPr/>
        </p:nvSpPr>
        <p:spPr>
          <a:xfrm>
            <a:off x="6173502" y="3970114"/>
            <a:ext cx="2282669" cy="2226563"/>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density</a:t>
            </a:r>
          </a:p>
          <a:p>
            <a:pPr defTabSz="410730" hangingPunct="0">
              <a:defRPr sz="2800"/>
            </a:pPr>
            <a:r>
              <a:rPr sz="2000" kern="0" dirty="0">
                <a:solidFill>
                  <a:srgbClr val="FFFFFF"/>
                </a:solidFill>
                <a:sym typeface="Gill Sans"/>
              </a:rPr>
              <a:t>breeding vacancies</a:t>
            </a:r>
          </a:p>
          <a:p>
            <a:pPr defTabSz="410730" hangingPunct="0">
              <a:defRPr sz="2800"/>
            </a:pPr>
            <a:r>
              <a:rPr sz="2000" kern="0" dirty="0">
                <a:solidFill>
                  <a:srgbClr val="FFFFFF"/>
                </a:solidFill>
                <a:sym typeface="Gill Sans"/>
              </a:rPr>
              <a:t>rainfall</a:t>
            </a:r>
          </a:p>
          <a:p>
            <a:pPr defTabSz="410730" hangingPunct="0">
              <a:defRPr sz="2800"/>
            </a:pPr>
            <a:r>
              <a:rPr sz="2000" kern="0" dirty="0">
                <a:solidFill>
                  <a:srgbClr val="FFFFFF"/>
                </a:solidFill>
                <a:sym typeface="Gill Sans"/>
              </a:rPr>
              <a:t>drought index</a:t>
            </a:r>
          </a:p>
          <a:p>
            <a:pPr defTabSz="410730" hangingPunct="0">
              <a:defRPr sz="2800"/>
            </a:pPr>
            <a:r>
              <a:rPr sz="2000" kern="0" dirty="0">
                <a:solidFill>
                  <a:srgbClr val="FFFFFF"/>
                </a:solidFill>
                <a:sym typeface="Gill Sans"/>
              </a:rPr>
              <a:t>temperature</a:t>
            </a:r>
          </a:p>
          <a:p>
            <a:pPr defTabSz="410730" hangingPunct="0">
              <a:defRPr sz="2800"/>
            </a:pPr>
            <a:r>
              <a:rPr sz="2000" kern="0" dirty="0">
                <a:solidFill>
                  <a:srgbClr val="FFFFFF"/>
                </a:solidFill>
                <a:sym typeface="Gill Sans"/>
              </a:rPr>
              <a:t>acorn abundance</a:t>
            </a:r>
          </a:p>
          <a:p>
            <a:pPr defTabSz="410730" hangingPunct="0">
              <a:defRPr sz="2800"/>
            </a:pPr>
            <a:r>
              <a:rPr sz="2000" kern="0" dirty="0">
                <a:solidFill>
                  <a:srgbClr val="FFFFFF"/>
                </a:solidFill>
                <a:sym typeface="Gill Sans"/>
              </a:rPr>
              <a:t>etc.</a:t>
            </a:r>
          </a:p>
        </p:txBody>
      </p:sp>
      <p:pic>
        <p:nvPicPr>
          <p:cNvPr id="589" name="Picture 588"/>
          <p:cNvPicPr>
            <a:picLocks/>
          </p:cNvPicPr>
          <p:nvPr/>
        </p:nvPicPr>
        <p:blipFill>
          <a:blip r:embed="rId4">
            <a:extLst/>
          </a:blip>
          <a:stretch>
            <a:fillRect/>
          </a:stretch>
        </p:blipFill>
        <p:spPr>
          <a:xfrm rot="16200000">
            <a:off x="3714189" y="3474205"/>
            <a:ext cx="745049" cy="321964"/>
          </a:xfrm>
          <a:prstGeom prst="rect">
            <a:avLst/>
          </a:prstGeom>
        </p:spPr>
      </p:pic>
      <p:sp>
        <p:nvSpPr>
          <p:cNvPr id="591" name="Shape 591"/>
          <p:cNvSpPr/>
          <p:nvPr/>
        </p:nvSpPr>
        <p:spPr>
          <a:xfrm>
            <a:off x="6023782" y="1216201"/>
            <a:ext cx="1471550" cy="1303234"/>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individual ID</a:t>
            </a:r>
          </a:p>
          <a:p>
            <a:pPr defTabSz="410730" hangingPunct="0">
              <a:defRPr sz="2800"/>
            </a:pPr>
            <a:r>
              <a:rPr sz="2000" kern="0" dirty="0">
                <a:solidFill>
                  <a:srgbClr val="FFFFFF"/>
                </a:solidFill>
                <a:sym typeface="Gill Sans"/>
              </a:rPr>
              <a:t>year</a:t>
            </a:r>
          </a:p>
          <a:p>
            <a:pPr defTabSz="410730" hangingPunct="0">
              <a:defRPr sz="2800"/>
            </a:pPr>
            <a:r>
              <a:rPr sz="2000" kern="0" dirty="0">
                <a:solidFill>
                  <a:srgbClr val="FFFFFF"/>
                </a:solidFill>
                <a:sym typeface="Gill Sans"/>
              </a:rPr>
              <a:t>natal nest</a:t>
            </a:r>
          </a:p>
          <a:p>
            <a:pPr defTabSz="410730" hangingPunct="0">
              <a:defRPr sz="2800"/>
            </a:pPr>
            <a:r>
              <a:rPr sz="2000" kern="0" dirty="0">
                <a:solidFill>
                  <a:srgbClr val="FFFFFF"/>
                </a:solidFill>
                <a:sym typeface="Gill Sans"/>
              </a:rPr>
              <a:t>parent ID</a:t>
            </a:r>
          </a:p>
        </p:txBody>
      </p:sp>
    </p:spTree>
    <p:extLst>
      <p:ext uri="{BB962C8B-B14F-4D97-AF65-F5344CB8AC3E}">
        <p14:creationId xmlns:p14="http://schemas.microsoft.com/office/powerpoint/2010/main" val="3585082541"/>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p:nvPr/>
        </p:nvSpPr>
        <p:spPr>
          <a:xfrm>
            <a:off x="214314" y="125016"/>
            <a:ext cx="8590359" cy="1714500"/>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lstStyle>
            <a:lvl1pPr algn="l">
              <a:spcBef>
                <a:spcPts val="4800"/>
              </a:spcBef>
              <a:defRPr sz="4800">
                <a:solidFill>
                  <a:schemeClr val="accent4">
                    <a:hueOff val="102361"/>
                    <a:satOff val="14118"/>
                    <a:lumOff val="10675"/>
                  </a:schemeClr>
                </a:solidFill>
              </a:defRPr>
            </a:lvl1pPr>
          </a:lstStyle>
          <a:p>
            <a:pPr defTabSz="410730" hangingPunct="0"/>
            <a:r>
              <a:rPr lang="en-US" sz="3200" kern="0" dirty="0">
                <a:solidFill>
                  <a:srgbClr val="BC8027">
                    <a:hueOff val="102361"/>
                    <a:satOff val="14118"/>
                    <a:lumOff val="10675"/>
                  </a:srgbClr>
                </a:solidFill>
                <a:sym typeface="Gill Sans"/>
              </a:rPr>
              <a:t>General linear model for viability and fecundity</a:t>
            </a:r>
          </a:p>
        </p:txBody>
      </p:sp>
      <p:sp>
        <p:nvSpPr>
          <p:cNvPr id="594" name="Shape 594"/>
          <p:cNvSpPr/>
          <p:nvPr/>
        </p:nvSpPr>
        <p:spPr>
          <a:xfrm>
            <a:off x="3282620" y="2756836"/>
            <a:ext cx="2878638" cy="50494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marR="321440" defTabSz="321440" hangingPunct="0">
              <a:defRPr sz="4000"/>
            </a:pPr>
            <a:r>
              <a:rPr sz="2800" i="1" kern="0" dirty="0">
                <a:solidFill>
                  <a:srgbClr val="FFFFFF"/>
                </a:solidFill>
                <a:latin typeface="Gill Sans SemiBold"/>
                <a:ea typeface="Gill Sans SemiBold"/>
                <a:cs typeface="Gill Sans SemiBold"/>
                <a:sym typeface="Gill Sans SemiBold"/>
              </a:rPr>
              <a:t>y</a:t>
            </a:r>
            <a:r>
              <a:rPr sz="2800" kern="0" dirty="0">
                <a:solidFill>
                  <a:srgbClr val="FFFFFF"/>
                </a:solidFill>
                <a:sym typeface="Gill Sans"/>
              </a:rPr>
              <a:t> = </a:t>
            </a:r>
            <a:r>
              <a:rPr sz="2800" i="1" kern="0" dirty="0">
                <a:solidFill>
                  <a:srgbClr val="FFFFFF"/>
                </a:solidFill>
                <a:sym typeface="Gill Sans"/>
              </a:rPr>
              <a:t>Xβ</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Zu</a:t>
            </a:r>
            <a:r>
              <a:rPr sz="2800" kern="0" dirty="0">
                <a:solidFill>
                  <a:srgbClr val="FFFFFF"/>
                </a:solidFill>
                <a:sym typeface="Gill Sans"/>
              </a:rPr>
              <a:t> + </a:t>
            </a:r>
            <a:r>
              <a:rPr sz="2800" i="1" kern="0" dirty="0">
                <a:solidFill>
                  <a:srgbClr val="FFFFFF"/>
                </a:solidFill>
                <a:latin typeface="Gill Sans SemiBold"/>
                <a:ea typeface="Gill Sans SemiBold"/>
                <a:cs typeface="Gill Sans SemiBold"/>
                <a:sym typeface="Gill Sans SemiBold"/>
              </a:rPr>
              <a:t>e</a:t>
            </a:r>
          </a:p>
        </p:txBody>
      </p:sp>
      <p:sp>
        <p:nvSpPr>
          <p:cNvPr id="595" name="Shape 595"/>
          <p:cNvSpPr/>
          <p:nvPr/>
        </p:nvSpPr>
        <p:spPr>
          <a:xfrm>
            <a:off x="700033" y="1678989"/>
            <a:ext cx="1824210" cy="995457"/>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survival</a:t>
            </a:r>
          </a:p>
          <a:p>
            <a:pPr defTabSz="410730" hangingPunct="0">
              <a:defRPr sz="2800"/>
            </a:pPr>
            <a:r>
              <a:rPr sz="2000" kern="0" dirty="0">
                <a:solidFill>
                  <a:srgbClr val="FFFFFF"/>
                </a:solidFill>
                <a:sym typeface="Gill Sans"/>
              </a:rPr>
              <a:t>breeding status</a:t>
            </a:r>
          </a:p>
          <a:p>
            <a:pPr defTabSz="410730" hangingPunct="0">
              <a:defRPr sz="2800"/>
            </a:pPr>
            <a:r>
              <a:rPr sz="2000" kern="0" dirty="0">
                <a:solidFill>
                  <a:srgbClr val="FFFFFF"/>
                </a:solidFill>
                <a:sym typeface="Gill Sans"/>
              </a:rPr>
              <a:t>clutch size</a:t>
            </a:r>
          </a:p>
        </p:txBody>
      </p:sp>
      <p:pic>
        <p:nvPicPr>
          <p:cNvPr id="596" name="Picture 595"/>
          <p:cNvPicPr>
            <a:picLocks/>
          </p:cNvPicPr>
          <p:nvPr/>
        </p:nvPicPr>
        <p:blipFill>
          <a:blip r:embed="rId2">
            <a:extLst/>
          </a:blip>
          <a:stretch>
            <a:fillRect/>
          </a:stretch>
        </p:blipFill>
        <p:spPr>
          <a:xfrm rot="1580960">
            <a:off x="2219081" y="2501027"/>
            <a:ext cx="1149805" cy="321964"/>
          </a:xfrm>
          <a:prstGeom prst="rect">
            <a:avLst/>
          </a:prstGeom>
        </p:spPr>
      </p:pic>
      <p:pic>
        <p:nvPicPr>
          <p:cNvPr id="598" name="Picture 597"/>
          <p:cNvPicPr>
            <a:picLocks/>
          </p:cNvPicPr>
          <p:nvPr/>
        </p:nvPicPr>
        <p:blipFill>
          <a:blip r:embed="rId3">
            <a:extLst/>
          </a:blip>
          <a:stretch>
            <a:fillRect/>
          </a:stretch>
        </p:blipFill>
        <p:spPr>
          <a:xfrm rot="8420125">
            <a:off x="4953033" y="2255927"/>
            <a:ext cx="1146739" cy="321964"/>
          </a:xfrm>
          <a:prstGeom prst="rect">
            <a:avLst/>
          </a:prstGeom>
        </p:spPr>
      </p:pic>
      <p:sp>
        <p:nvSpPr>
          <p:cNvPr id="600" name="Shape 600"/>
          <p:cNvSpPr/>
          <p:nvPr/>
        </p:nvSpPr>
        <p:spPr>
          <a:xfrm>
            <a:off x="717064" y="4040313"/>
            <a:ext cx="2794492" cy="2346607"/>
          </a:xfrm>
          <a:prstGeom prst="rect">
            <a:avLst/>
          </a:prstGeom>
          <a:ln w="12700">
            <a:miter lim="400000"/>
          </a:ln>
          <a:extLst>
            <a:ext uri="{C572A759-6A51-4108-AA02-DFA0A04FC94B}">
              <ma14:wrappingTextBoxFlag xmlns:ma14="http://schemas.microsoft.com/office/mac/drawingml/2011/main" xmlns="" val="1"/>
            </a:ext>
          </a:extLst>
        </p:spPr>
        <p:txBody>
          <a:bodyPr lIns="8929" tIns="8929" rIns="8929" bIns="8929"/>
          <a:lstStyle/>
          <a:p>
            <a:pPr defTabSz="410730" hangingPunct="0">
              <a:defRPr sz="2800"/>
            </a:pPr>
            <a:r>
              <a:rPr sz="2000" kern="0" dirty="0">
                <a:solidFill>
                  <a:srgbClr val="FFFFFF"/>
                </a:solidFill>
                <a:sym typeface="Gill Sans"/>
              </a:rPr>
              <a:t>age</a:t>
            </a:r>
          </a:p>
          <a:p>
            <a:pPr defTabSz="410730" hangingPunct="0">
              <a:defRPr sz="2800"/>
            </a:pPr>
            <a:r>
              <a:rPr sz="2000" kern="0" dirty="0">
                <a:solidFill>
                  <a:srgbClr val="FFFFFF"/>
                </a:solidFill>
                <a:sym typeface="Gill Sans"/>
              </a:rPr>
              <a:t>inbreeding coefficient</a:t>
            </a:r>
          </a:p>
          <a:p>
            <a:pPr defTabSz="410730" hangingPunct="0">
              <a:defRPr sz="2800"/>
            </a:pPr>
            <a:r>
              <a:rPr sz="2000" kern="0" dirty="0">
                <a:solidFill>
                  <a:srgbClr val="FFFFFF"/>
                </a:solidFill>
                <a:sym typeface="Gill Sans"/>
              </a:rPr>
              <a:t>hatch date</a:t>
            </a:r>
          </a:p>
          <a:p>
            <a:pPr marR="363629" defTabSz="410730" hangingPunct="0">
              <a:defRPr sz="2800"/>
            </a:pPr>
            <a:r>
              <a:rPr sz="2000" kern="0" dirty="0">
                <a:solidFill>
                  <a:srgbClr val="FFFFFF"/>
                </a:solidFill>
                <a:sym typeface="Gill Sans"/>
              </a:rPr>
              <a:t>nestling morphometrics</a:t>
            </a:r>
          </a:p>
          <a:p>
            <a:pPr defTabSz="410730" hangingPunct="0">
              <a:defRPr sz="2800"/>
            </a:pPr>
            <a:r>
              <a:rPr sz="2000" kern="0" dirty="0">
                <a:solidFill>
                  <a:srgbClr val="FFFFFF"/>
                </a:solidFill>
                <a:sym typeface="Gill Sans"/>
              </a:rPr>
              <a:t>juvenile morphometrics</a:t>
            </a:r>
          </a:p>
          <a:p>
            <a:pPr defTabSz="410730" hangingPunct="0">
              <a:defRPr sz="2800"/>
            </a:pPr>
            <a:r>
              <a:rPr sz="2000" kern="0" dirty="0">
                <a:solidFill>
                  <a:srgbClr val="FFFFFF"/>
                </a:solidFill>
                <a:sym typeface="Gill Sans"/>
              </a:rPr>
              <a:t>new breeder?</a:t>
            </a:r>
          </a:p>
          <a:p>
            <a:pPr defTabSz="410730" hangingPunct="0">
              <a:defRPr sz="2800"/>
            </a:pPr>
            <a:r>
              <a:rPr sz="2000" kern="0" dirty="0">
                <a:solidFill>
                  <a:srgbClr val="FFFFFF"/>
                </a:solidFill>
                <a:sym typeface="Gill Sans"/>
              </a:rPr>
              <a:t>immigrant status</a:t>
            </a:r>
          </a:p>
          <a:p>
            <a:pPr defTabSz="410730" hangingPunct="0">
              <a:defRPr sz="2800"/>
            </a:pPr>
            <a:r>
              <a:rPr sz="2000" kern="0" dirty="0">
                <a:solidFill>
                  <a:srgbClr val="FFFFFF"/>
                </a:solidFill>
                <a:sym typeface="Gill Sans"/>
              </a:rPr>
              <a:t>territory acquisition</a:t>
            </a:r>
          </a:p>
        </p:txBody>
      </p:sp>
      <p:sp>
        <p:nvSpPr>
          <p:cNvPr id="601" name="Shape 601"/>
          <p:cNvSpPr/>
          <p:nvPr/>
        </p:nvSpPr>
        <p:spPr>
          <a:xfrm>
            <a:off x="3625289" y="4101977"/>
            <a:ext cx="2293890" cy="2534340"/>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 helpers</a:t>
            </a:r>
          </a:p>
          <a:p>
            <a:pPr defTabSz="410730" hangingPunct="0">
              <a:defRPr sz="2800"/>
            </a:pPr>
            <a:r>
              <a:rPr sz="2000" kern="0" dirty="0">
                <a:solidFill>
                  <a:srgbClr val="FFFFFF"/>
                </a:solidFill>
                <a:sym typeface="Gill Sans"/>
              </a:rPr>
              <a:t>territory size</a:t>
            </a:r>
          </a:p>
          <a:p>
            <a:pPr defTabSz="89289" hangingPunct="0">
              <a:defRPr sz="2800"/>
            </a:pPr>
            <a:r>
              <a:rPr sz="2000" kern="0" dirty="0">
                <a:solidFill>
                  <a:srgbClr val="FFFFFF"/>
                </a:solidFill>
                <a:sym typeface="Gill Sans"/>
              </a:rPr>
              <a:t>time since fire</a:t>
            </a:r>
          </a:p>
          <a:p>
            <a:pPr defTabSz="410730" hangingPunct="0">
              <a:defRPr sz="2800"/>
            </a:pPr>
            <a:r>
              <a:rPr sz="2000" kern="0" dirty="0">
                <a:solidFill>
                  <a:srgbClr val="FFFFFF"/>
                </a:solidFill>
                <a:sym typeface="Gill Sans"/>
              </a:rPr>
              <a:t>habitat composition</a:t>
            </a:r>
          </a:p>
          <a:p>
            <a:pPr defTabSz="410730" hangingPunct="0">
              <a:defRPr sz="2800"/>
            </a:pPr>
            <a:r>
              <a:rPr sz="2000" kern="0" dirty="0">
                <a:solidFill>
                  <a:srgbClr val="FFFFFF"/>
                </a:solidFill>
                <a:sym typeface="Gill Sans"/>
              </a:rPr>
              <a:t>pair experience</a:t>
            </a:r>
          </a:p>
          <a:p>
            <a:pPr defTabSz="410730" hangingPunct="0">
              <a:defRPr sz="2800"/>
            </a:pPr>
            <a:r>
              <a:rPr sz="2000" kern="0" dirty="0">
                <a:solidFill>
                  <a:srgbClr val="FFFFFF"/>
                </a:solidFill>
                <a:sym typeface="Gill Sans"/>
              </a:rPr>
              <a:t>female breeder age</a:t>
            </a:r>
          </a:p>
          <a:p>
            <a:pPr defTabSz="410730" hangingPunct="0">
              <a:defRPr sz="2800"/>
            </a:pPr>
            <a:r>
              <a:rPr sz="2000" kern="0" dirty="0">
                <a:solidFill>
                  <a:srgbClr val="FFFFFF"/>
                </a:solidFill>
                <a:sym typeface="Gill Sans"/>
              </a:rPr>
              <a:t>male breeder age</a:t>
            </a:r>
          </a:p>
          <a:p>
            <a:pPr defTabSz="410730" hangingPunct="0">
              <a:defRPr sz="2800"/>
            </a:pPr>
            <a:r>
              <a:rPr sz="2000" kern="0" dirty="0">
                <a:solidFill>
                  <a:srgbClr val="FFFFFF"/>
                </a:solidFill>
                <a:sym typeface="Gill Sans"/>
              </a:rPr>
              <a:t>incubation date</a:t>
            </a:r>
          </a:p>
        </p:txBody>
      </p:sp>
      <p:sp>
        <p:nvSpPr>
          <p:cNvPr id="602" name="Shape 602"/>
          <p:cNvSpPr/>
          <p:nvPr/>
        </p:nvSpPr>
        <p:spPr>
          <a:xfrm>
            <a:off x="6173502" y="4047552"/>
            <a:ext cx="2282669" cy="2534340"/>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spAutoFit/>
          </a:bodyPr>
          <a:lstStyle/>
          <a:p>
            <a:pPr defTabSz="410730" hangingPunct="0">
              <a:defRPr sz="2800"/>
            </a:pPr>
            <a:r>
              <a:rPr sz="2000" kern="0" dirty="0">
                <a:solidFill>
                  <a:srgbClr val="FFFFFF"/>
                </a:solidFill>
                <a:sym typeface="Gill Sans"/>
              </a:rPr>
              <a:t>density</a:t>
            </a:r>
          </a:p>
          <a:p>
            <a:pPr defTabSz="410730" hangingPunct="0">
              <a:defRPr sz="2800"/>
            </a:pPr>
            <a:r>
              <a:rPr sz="2000" kern="0" dirty="0">
                <a:solidFill>
                  <a:srgbClr val="FFFFFF"/>
                </a:solidFill>
                <a:sym typeface="Gill Sans"/>
              </a:rPr>
              <a:t>breeding vacancies</a:t>
            </a:r>
          </a:p>
          <a:p>
            <a:pPr defTabSz="410730" hangingPunct="0">
              <a:defRPr sz="2800"/>
            </a:pPr>
            <a:r>
              <a:rPr sz="2000" kern="0" dirty="0">
                <a:solidFill>
                  <a:srgbClr val="FFFFFF"/>
                </a:solidFill>
                <a:sym typeface="Gill Sans"/>
              </a:rPr>
              <a:t>rainfall</a:t>
            </a:r>
          </a:p>
          <a:p>
            <a:pPr defTabSz="410730" hangingPunct="0">
              <a:defRPr sz="2800"/>
            </a:pPr>
            <a:r>
              <a:rPr sz="2000" kern="0" dirty="0">
                <a:solidFill>
                  <a:srgbClr val="FFFFFF"/>
                </a:solidFill>
                <a:sym typeface="Gill Sans"/>
              </a:rPr>
              <a:t>drought index</a:t>
            </a:r>
          </a:p>
          <a:p>
            <a:pPr defTabSz="410730" hangingPunct="0">
              <a:defRPr sz="2800"/>
            </a:pPr>
            <a:r>
              <a:rPr sz="2000" kern="0" dirty="0">
                <a:solidFill>
                  <a:srgbClr val="FFFFFF"/>
                </a:solidFill>
                <a:sym typeface="Gill Sans"/>
              </a:rPr>
              <a:t>temperature</a:t>
            </a:r>
          </a:p>
          <a:p>
            <a:pPr defTabSz="410730" hangingPunct="0">
              <a:defRPr sz="2800"/>
            </a:pPr>
            <a:r>
              <a:rPr sz="2000" kern="0" dirty="0">
                <a:solidFill>
                  <a:srgbClr val="FFFFFF"/>
                </a:solidFill>
                <a:sym typeface="Gill Sans"/>
              </a:rPr>
              <a:t>acorn abundance</a:t>
            </a:r>
          </a:p>
          <a:p>
            <a:pPr defTabSz="410730" hangingPunct="0">
              <a:defRPr sz="2800"/>
            </a:pPr>
            <a:r>
              <a:rPr sz="2000" kern="0" dirty="0">
                <a:solidFill>
                  <a:srgbClr val="FFFFFF"/>
                </a:solidFill>
                <a:sym typeface="Gill Sans"/>
              </a:rPr>
              <a:t>etc.</a:t>
            </a:r>
          </a:p>
          <a:p>
            <a:pPr defTabSz="410730" hangingPunct="0">
              <a:defRPr sz="2800">
                <a:solidFill>
                  <a:srgbClr val="BC8027">
                    <a:hueOff val="102361"/>
                    <a:satOff val="14118"/>
                    <a:lumOff val="10675"/>
                  </a:srgbClr>
                </a:solidFill>
              </a:defRPr>
            </a:pPr>
            <a:r>
              <a:rPr sz="2000" kern="0" dirty="0">
                <a:solidFill>
                  <a:srgbClr val="BC8027">
                    <a:hueOff val="102361"/>
                    <a:satOff val="14118"/>
                    <a:lumOff val="10675"/>
                  </a:srgbClr>
                </a:solidFill>
                <a:sym typeface="Gill Sans"/>
              </a:rPr>
              <a:t>SNP genotype</a:t>
            </a:r>
          </a:p>
        </p:txBody>
      </p:sp>
      <p:pic>
        <p:nvPicPr>
          <p:cNvPr id="603" name="Picture 602"/>
          <p:cNvPicPr>
            <a:picLocks/>
          </p:cNvPicPr>
          <p:nvPr/>
        </p:nvPicPr>
        <p:blipFill>
          <a:blip r:embed="rId4">
            <a:extLst/>
          </a:blip>
          <a:stretch>
            <a:fillRect/>
          </a:stretch>
        </p:blipFill>
        <p:spPr>
          <a:xfrm rot="16200000">
            <a:off x="3714189" y="3474205"/>
            <a:ext cx="745049" cy="321964"/>
          </a:xfrm>
          <a:prstGeom prst="rect">
            <a:avLst/>
          </a:prstGeom>
        </p:spPr>
      </p:pic>
      <p:sp>
        <p:nvSpPr>
          <p:cNvPr id="605" name="Shape 605"/>
          <p:cNvSpPr/>
          <p:nvPr/>
        </p:nvSpPr>
        <p:spPr>
          <a:xfrm>
            <a:off x="6023782" y="1216201"/>
            <a:ext cx="1471550" cy="1303234"/>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p>
            <a:pPr defTabSz="410730" hangingPunct="0">
              <a:defRPr sz="2800"/>
            </a:pPr>
            <a:r>
              <a:rPr sz="2000" kern="0" dirty="0">
                <a:solidFill>
                  <a:srgbClr val="FFFFFF"/>
                </a:solidFill>
                <a:sym typeface="Gill Sans"/>
              </a:rPr>
              <a:t>individual ID</a:t>
            </a:r>
          </a:p>
          <a:p>
            <a:pPr defTabSz="410730" hangingPunct="0">
              <a:defRPr sz="2800"/>
            </a:pPr>
            <a:r>
              <a:rPr sz="2000" kern="0" dirty="0">
                <a:solidFill>
                  <a:srgbClr val="FFFFFF"/>
                </a:solidFill>
                <a:sym typeface="Gill Sans"/>
              </a:rPr>
              <a:t>year</a:t>
            </a:r>
          </a:p>
          <a:p>
            <a:pPr defTabSz="410730" hangingPunct="0">
              <a:defRPr sz="2800"/>
            </a:pPr>
            <a:r>
              <a:rPr sz="2000" kern="0" dirty="0">
                <a:solidFill>
                  <a:srgbClr val="FFFFFF"/>
                </a:solidFill>
                <a:sym typeface="Gill Sans"/>
              </a:rPr>
              <a:t>natal nest</a:t>
            </a:r>
          </a:p>
          <a:p>
            <a:pPr defTabSz="410730" hangingPunct="0">
              <a:defRPr sz="2800"/>
            </a:pPr>
            <a:r>
              <a:rPr sz="2000" kern="0" dirty="0">
                <a:solidFill>
                  <a:srgbClr val="FFFFFF"/>
                </a:solidFill>
                <a:sym typeface="Gill Sans"/>
              </a:rPr>
              <a:t>parent ID</a:t>
            </a:r>
          </a:p>
        </p:txBody>
      </p:sp>
    </p:spTree>
    <p:extLst>
      <p:ext uri="{BB962C8B-B14F-4D97-AF65-F5344CB8AC3E}">
        <p14:creationId xmlns:p14="http://schemas.microsoft.com/office/powerpoint/2010/main" val="1060426999"/>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  Fecundity</a:t>
            </a:r>
            <a:endParaRPr lang="en-US" dirty="0"/>
          </a:p>
        </p:txBody>
      </p:sp>
      <p:sp>
        <p:nvSpPr>
          <p:cNvPr id="3" name="Content Placeholder 2"/>
          <p:cNvSpPr>
            <a:spLocks noGrp="1"/>
          </p:cNvSpPr>
          <p:nvPr>
            <p:ph idx="1"/>
          </p:nvPr>
        </p:nvSpPr>
        <p:spPr/>
        <p:txBody>
          <a:bodyPr/>
          <a:lstStyle/>
          <a:p>
            <a:r>
              <a:rPr lang="en-US" dirty="0" smtClean="0"/>
              <a:t>H</a:t>
            </a:r>
            <a:r>
              <a:rPr lang="en-US" baseline="-25000" dirty="0" smtClean="0"/>
              <a:t>0</a:t>
            </a:r>
            <a:r>
              <a:rPr lang="en-US" dirty="0" smtClean="0"/>
              <a:t>:  All genotypes produce the same number of offspring</a:t>
            </a:r>
          </a:p>
          <a:p>
            <a:r>
              <a:rPr lang="en-US" dirty="0" smtClean="0"/>
              <a:t>Test:  General linear models, accounting for non-genetic influences, such as food availability, pathogen load, etc.</a:t>
            </a:r>
          </a:p>
          <a:p>
            <a:r>
              <a:rPr lang="en-US" dirty="0" smtClean="0"/>
              <a:t>Parameters for predictive models are typically inferred from linear models (assuming no G x E)</a:t>
            </a:r>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  Sexual selection</a:t>
            </a:r>
            <a:endParaRPr lang="en-US" dirty="0"/>
          </a:p>
        </p:txBody>
      </p:sp>
      <p:sp>
        <p:nvSpPr>
          <p:cNvPr id="3" name="Content Placeholder 2"/>
          <p:cNvSpPr>
            <a:spLocks noGrp="1"/>
          </p:cNvSpPr>
          <p:nvPr>
            <p:ph idx="1"/>
          </p:nvPr>
        </p:nvSpPr>
        <p:spPr/>
        <p:txBody>
          <a:bodyPr>
            <a:normAutofit fontScale="92500"/>
          </a:bodyPr>
          <a:lstStyle/>
          <a:p>
            <a:r>
              <a:rPr lang="en-US" dirty="0"/>
              <a:t>H</a:t>
            </a:r>
            <a:r>
              <a:rPr lang="en-US" baseline="-25000" dirty="0"/>
              <a:t>0</a:t>
            </a:r>
            <a:r>
              <a:rPr lang="en-US" dirty="0"/>
              <a:t>:  All genotypes </a:t>
            </a:r>
            <a:r>
              <a:rPr lang="en-US" dirty="0" smtClean="0"/>
              <a:t>that survive to adulthood have equal chance of becoming a reproductive adult.</a:t>
            </a:r>
          </a:p>
          <a:p>
            <a:r>
              <a:rPr lang="en-US" dirty="0" smtClean="0"/>
              <a:t>Requires records of lifetime survival and reproduction.</a:t>
            </a:r>
            <a:endParaRPr lang="en-US" dirty="0"/>
          </a:p>
          <a:p>
            <a:r>
              <a:rPr lang="en-US" dirty="0"/>
              <a:t>Test:  General linear models, accounting for non-genetic influences, such as </a:t>
            </a:r>
            <a:r>
              <a:rPr lang="en-US" dirty="0" smtClean="0"/>
              <a:t>local density, food availability, </a:t>
            </a:r>
            <a:r>
              <a:rPr lang="en-US" dirty="0"/>
              <a:t>etc.</a:t>
            </a:r>
          </a:p>
          <a:p>
            <a:r>
              <a:rPr lang="en-US" dirty="0"/>
              <a:t>Parameters for predictive models are typically inferred from linear models (assuming no G x E)</a:t>
            </a:r>
          </a:p>
          <a:p>
            <a:endParaRPr lang="en-US" dirty="0"/>
          </a:p>
        </p:txBody>
      </p:sp>
    </p:spTree>
    <p:extLst>
      <p:ext uri="{BB962C8B-B14F-4D97-AF65-F5344CB8AC3E}">
        <p14:creationId xmlns:p14="http://schemas.microsoft.com/office/powerpoint/2010/main" val="18315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54718"/>
            <a:ext cx="8229600" cy="1143000"/>
          </a:xfrm>
        </p:spPr>
        <p:txBody>
          <a:bodyPr>
            <a:normAutofit/>
          </a:bodyPr>
          <a:lstStyle/>
          <a:p>
            <a:r>
              <a:rPr lang="en-US" dirty="0" smtClean="0"/>
              <a:t>Forces shaping genetic diversity</a:t>
            </a:r>
            <a:endParaRPr lang="en-US" dirty="0"/>
          </a:p>
        </p:txBody>
      </p:sp>
      <p:sp>
        <p:nvSpPr>
          <p:cNvPr id="3" name="Content Placeholder 2"/>
          <p:cNvSpPr>
            <a:spLocks noGrp="1"/>
          </p:cNvSpPr>
          <p:nvPr>
            <p:ph idx="1"/>
          </p:nvPr>
        </p:nvSpPr>
        <p:spPr>
          <a:xfrm>
            <a:off x="1676400" y="1752601"/>
            <a:ext cx="6629400" cy="4525963"/>
          </a:xfrm>
        </p:spPr>
        <p:txBody>
          <a:bodyPr/>
          <a:lstStyle/>
          <a:p>
            <a:r>
              <a:rPr lang="en-US" dirty="0" smtClean="0"/>
              <a:t>Mutation</a:t>
            </a:r>
          </a:p>
          <a:p>
            <a:r>
              <a:rPr lang="en-US" dirty="0" smtClean="0"/>
              <a:t>Random Genetic Drift</a:t>
            </a:r>
          </a:p>
          <a:p>
            <a:r>
              <a:rPr lang="en-US" dirty="0" smtClean="0"/>
              <a:t>Recombination</a:t>
            </a:r>
          </a:p>
          <a:p>
            <a:r>
              <a:rPr lang="en-US" dirty="0" smtClean="0"/>
              <a:t>Migration </a:t>
            </a:r>
          </a:p>
          <a:p>
            <a:r>
              <a:rPr lang="en-US" dirty="0" smtClean="0"/>
              <a:t>Natural Selection</a:t>
            </a:r>
          </a:p>
          <a:p>
            <a:endParaRPr lang="en-US" dirty="0"/>
          </a:p>
        </p:txBody>
      </p:sp>
    </p:spTree>
    <p:extLst>
      <p:ext uri="{BB962C8B-B14F-4D97-AF65-F5344CB8AC3E}">
        <p14:creationId xmlns:p14="http://schemas.microsoft.com/office/powerpoint/2010/main" val="2477980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6" t="16833" r="22188" b="17167"/>
          <a:stretch/>
        </p:blipFill>
        <p:spPr bwMode="auto">
          <a:xfrm>
            <a:off x="609600" y="609600"/>
            <a:ext cx="8069083" cy="603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6384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69" t="24251" r="21719" b="37874"/>
          <a:stretch/>
        </p:blipFill>
        <p:spPr bwMode="auto">
          <a:xfrm>
            <a:off x="228601" y="1295400"/>
            <a:ext cx="8686800" cy="3717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56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11_02.jpg</a:t>
            </a:r>
          </a:p>
        </p:txBody>
      </p:sp>
      <p:pic>
        <p:nvPicPr>
          <p:cNvPr id="8195" name="Picture 3" descr="11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9" y="49213"/>
            <a:ext cx="9091612" cy="675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735173"/>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5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TotalTime>
  <Words>2459</Words>
  <Application>Microsoft Office PowerPoint</Application>
  <PresentationFormat>On-screen Show (4:3)</PresentationFormat>
  <Paragraphs>467</Paragraphs>
  <Slides>69</Slides>
  <Notes>16</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3</vt:i4>
      </vt:variant>
      <vt:variant>
        <vt:lpstr>Slide Titles</vt:lpstr>
      </vt:variant>
      <vt:variant>
        <vt:i4>69</vt:i4>
      </vt:variant>
    </vt:vector>
  </HeadingPairs>
  <TitlesOfParts>
    <vt:vector size="93" baseType="lpstr">
      <vt:lpstr>MS PGothic</vt:lpstr>
      <vt:lpstr>MS PGothic</vt:lpstr>
      <vt:lpstr>宋体</vt:lpstr>
      <vt:lpstr>Arial</vt:lpstr>
      <vt:lpstr>Calibri</vt:lpstr>
      <vt:lpstr>Courier New</vt:lpstr>
      <vt:lpstr>Gill Sans</vt:lpstr>
      <vt:lpstr>Gill Sans SemiBold</vt:lpstr>
      <vt:lpstr>Helvetica</vt:lpstr>
      <vt:lpstr>Symbol</vt:lpstr>
      <vt:lpstr>Times New Roman</vt:lpstr>
      <vt:lpstr>Office Theme</vt:lpstr>
      <vt:lpstr>Default Design</vt:lpstr>
      <vt:lpstr>1_Default Design</vt:lpstr>
      <vt:lpstr>2_Default Design</vt:lpstr>
      <vt:lpstr>Black</vt:lpstr>
      <vt:lpstr>1_Black</vt:lpstr>
      <vt:lpstr>5_Default Design</vt:lpstr>
      <vt:lpstr>6_Default Design</vt:lpstr>
      <vt:lpstr>2_Office Theme</vt:lpstr>
      <vt:lpstr>3_Office Theme</vt:lpstr>
      <vt:lpstr>Equation</vt:lpstr>
      <vt:lpstr>Mtb Graph</vt:lpstr>
      <vt:lpstr>Chart</vt:lpstr>
      <vt:lpstr>Forces shaping genetic diversity</vt:lpstr>
      <vt:lpstr>Classes of mutation</vt:lpstr>
      <vt:lpstr>Estimation of mutation rate</vt:lpstr>
      <vt:lpstr>PowerPoint Presentation</vt:lpstr>
      <vt:lpstr>PowerPoint Presentation</vt:lpstr>
      <vt:lpstr>PowerPoint Presentation</vt:lpstr>
      <vt:lpstr>PowerPoint Presentation</vt:lpstr>
      <vt:lpstr>PowerPoint Presentation</vt:lpstr>
      <vt:lpstr>11_02.jpg</vt:lpstr>
      <vt:lpstr>Random genetic drift</vt:lpstr>
      <vt:lpstr>The Wright-Fisher drift model </vt:lpstr>
      <vt:lpstr>Pure Drift – Binomial sampling</vt:lpstr>
      <vt:lpstr>Binomial sampling</vt:lpstr>
      <vt:lpstr>Binomial sampling</vt:lpstr>
      <vt:lpstr>Pure Drift: Wright-Fisher model</vt:lpstr>
      <vt:lpstr>Wright-Fisher model</vt:lpstr>
      <vt:lpstr>Wright-Fisher model </vt:lpstr>
      <vt:lpstr>Wright-Fisher practical</vt:lpstr>
      <vt:lpstr>Drift plus mutation</vt:lpstr>
      <vt:lpstr>Infinite alleles model</vt:lpstr>
      <vt:lpstr>Equilibrium F under infinite alleles</vt:lpstr>
      <vt:lpstr>Steady state heterozygosity (H = 1 - F) under the infinite alleles model</vt:lpstr>
      <vt:lpstr>Infinite alleles model: Expected number of alleles (k) given sample size n and q</vt:lpstr>
      <vt:lpstr>PowerPoint Presentation</vt:lpstr>
      <vt:lpstr>Infinite alleles model: Expected number of alleles (k) given sample size n and q</vt:lpstr>
      <vt:lpstr>PowerPoint Presentation</vt:lpstr>
      <vt:lpstr>PowerPoint Presentation</vt:lpstr>
      <vt:lpstr>The Ewens-Watterson test: a goodness of fit test to the infinite alleles model</vt:lpstr>
      <vt:lpstr>Mutation-drift and the neutral theory of  molecular evolution  (Kimura and Ohta 1969)</vt:lpstr>
      <vt:lpstr>Infinite sites model: each mutation generates a change at a previously invariant nucleotide site</vt:lpstr>
      <vt:lpstr>Infinite sites model</vt:lpstr>
      <vt:lpstr>Infinite sites model: The expected number of segregating sites  (S) depends on q and sample size (n)</vt:lpstr>
      <vt:lpstr>Observed and expected numbers of segregating sites (Lipoprotein lipase, LPL)</vt:lpstr>
      <vt:lpstr>How the site frequency spectrum is generated</vt:lpstr>
      <vt:lpstr>Theoretical expectation for the  site frequency spectrum</vt:lpstr>
      <vt:lpstr>Nucleotide site frequency spectrum </vt:lpstr>
      <vt:lpstr>PowerPoint Presentation</vt:lpstr>
      <vt:lpstr>Infinite-sites practical</vt:lpstr>
      <vt:lpstr>Estimation of recombination (rho = ρ = 4Nc)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Terminology</vt:lpstr>
      <vt:lpstr>Average recombination intensity in humans is  1 cM/Mbp.   Hotspots are up to 100 cM/Mbp.</vt:lpstr>
      <vt:lpstr>Estimation of selection</vt:lpstr>
      <vt:lpstr>PowerPoint Presentation</vt:lpstr>
      <vt:lpstr>Estimation of selection from allele frequency dynamics</vt:lpstr>
      <vt:lpstr>Allele frequency dynamics practical</vt:lpstr>
      <vt:lpstr>Selection Components Analysis SCA:  Gametic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  Viability</vt:lpstr>
      <vt:lpstr>PowerPoint Presentation</vt:lpstr>
      <vt:lpstr>PowerPoint Presentation</vt:lpstr>
      <vt:lpstr>PowerPoint Presentation</vt:lpstr>
      <vt:lpstr>PowerPoint Presentation</vt:lpstr>
      <vt:lpstr>SCA:  Fecundity</vt:lpstr>
      <vt:lpstr>SCA:  Sexual selection</vt:lpstr>
      <vt:lpstr>Forces shaping genetic diversity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Clark</cp:lastModifiedBy>
  <cp:revision>39</cp:revision>
  <dcterms:created xsi:type="dcterms:W3CDTF">2006-08-16T00:00:00Z</dcterms:created>
  <dcterms:modified xsi:type="dcterms:W3CDTF">2019-03-29T17:25:40Z</dcterms:modified>
</cp:coreProperties>
</file>